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7" r:id="rId2"/>
    <p:sldId id="2298" r:id="rId3"/>
    <p:sldId id="2300" r:id="rId4"/>
    <p:sldId id="2363" r:id="rId5"/>
    <p:sldId id="680" r:id="rId6"/>
    <p:sldId id="2283" r:id="rId7"/>
    <p:sldId id="2316" r:id="rId8"/>
    <p:sldId id="2337" r:id="rId9"/>
    <p:sldId id="2338" r:id="rId10"/>
    <p:sldId id="2325" r:id="rId11"/>
    <p:sldId id="2326" r:id="rId12"/>
    <p:sldId id="2130" r:id="rId13"/>
    <p:sldId id="751" r:id="rId14"/>
    <p:sldId id="756" r:id="rId15"/>
    <p:sldId id="2364" r:id="rId16"/>
    <p:sldId id="2335" r:id="rId17"/>
    <p:sldId id="2357" r:id="rId18"/>
    <p:sldId id="2358" r:id="rId19"/>
    <p:sldId id="2359" r:id="rId20"/>
    <p:sldId id="2362" r:id="rId21"/>
    <p:sldId id="2336" r:id="rId22"/>
    <p:sldId id="2341" r:id="rId23"/>
    <p:sldId id="2365" r:id="rId24"/>
    <p:sldId id="2340" r:id="rId25"/>
    <p:sldId id="2310" r:id="rId26"/>
    <p:sldId id="2351" r:id="rId27"/>
    <p:sldId id="2352" r:id="rId28"/>
    <p:sldId id="2349" r:id="rId29"/>
    <p:sldId id="740" r:id="rId30"/>
    <p:sldId id="2308" r:id="rId31"/>
    <p:sldId id="2317" r:id="rId32"/>
    <p:sldId id="2318" r:id="rId33"/>
    <p:sldId id="2305" r:id="rId34"/>
    <p:sldId id="2367" r:id="rId35"/>
    <p:sldId id="398" r:id="rId36"/>
    <p:sldId id="397" r:id="rId37"/>
    <p:sldId id="2348" r:id="rId38"/>
    <p:sldId id="2360" r:id="rId39"/>
    <p:sldId id="2346" r:id="rId40"/>
    <p:sldId id="2342" r:id="rId41"/>
    <p:sldId id="2347" r:id="rId42"/>
    <p:sldId id="2366" r:id="rId43"/>
    <p:sldId id="2345" r:id="rId44"/>
    <p:sldId id="388" r:id="rId45"/>
    <p:sldId id="394" r:id="rId46"/>
    <p:sldId id="744" r:id="rId47"/>
    <p:sldId id="745" r:id="rId48"/>
    <p:sldId id="400" r:id="rId49"/>
    <p:sldId id="407" r:id="rId50"/>
    <p:sldId id="385" r:id="rId51"/>
    <p:sldId id="2307" r:id="rId52"/>
    <p:sldId id="413" r:id="rId53"/>
    <p:sldId id="392" r:id="rId54"/>
    <p:sldId id="420" r:id="rId55"/>
    <p:sldId id="414" r:id="rId56"/>
    <p:sldId id="421" r:id="rId57"/>
    <p:sldId id="2306" r:id="rId58"/>
    <p:sldId id="422" r:id="rId59"/>
    <p:sldId id="417" r:id="rId60"/>
    <p:sldId id="418" r:id="rId61"/>
    <p:sldId id="2368" r:id="rId62"/>
    <p:sldId id="423" r:id="rId63"/>
    <p:sldId id="2309" r:id="rId64"/>
    <p:sldId id="743" r:id="rId65"/>
    <p:sldId id="2344" r:id="rId66"/>
    <p:sldId id="389" r:id="rId67"/>
    <p:sldId id="419" r:id="rId68"/>
    <p:sldId id="2361" r:id="rId69"/>
    <p:sldId id="408" r:id="rId70"/>
    <p:sldId id="415" r:id="rId71"/>
    <p:sldId id="410" r:id="rId72"/>
    <p:sldId id="2312" r:id="rId73"/>
    <p:sldId id="285" r:id="rId74"/>
    <p:sldId id="272" r:id="rId75"/>
    <p:sldId id="260" r:id="rId76"/>
    <p:sldId id="279" r:id="rId77"/>
    <p:sldId id="261" r:id="rId78"/>
    <p:sldId id="267" r:id="rId79"/>
    <p:sldId id="280" r:id="rId80"/>
    <p:sldId id="2369" r:id="rId81"/>
    <p:sldId id="2343" r:id="rId82"/>
    <p:sldId id="404" r:id="rId83"/>
    <p:sldId id="401" r:id="rId84"/>
    <p:sldId id="403" r:id="rId85"/>
    <p:sldId id="2355" r:id="rId86"/>
    <p:sldId id="2356" r:id="rId87"/>
    <p:sldId id="2371" r:id="rId88"/>
    <p:sldId id="2370" r:id="rId89"/>
    <p:sldId id="310" r:id="rId90"/>
    <p:sldId id="725" r:id="rId91"/>
    <p:sldId id="309" r:id="rId92"/>
    <p:sldId id="708" r:id="rId93"/>
    <p:sldId id="710" r:id="rId94"/>
    <p:sldId id="711" r:id="rId95"/>
    <p:sldId id="726" r:id="rId96"/>
    <p:sldId id="715" r:id="rId97"/>
    <p:sldId id="2350" r:id="rId98"/>
    <p:sldId id="2339" r:id="rId9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85" autoAdjust="0"/>
    <p:restoredTop sz="97840" autoAdjust="0"/>
  </p:normalViewPr>
  <p:slideViewPr>
    <p:cSldViewPr snapToGrid="0" snapToObjects="1">
      <p:cViewPr varScale="1">
        <p:scale>
          <a:sx n="204" d="100"/>
          <a:sy n="204" d="100"/>
        </p:scale>
        <p:origin x="232" y="3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00" d="100"/>
        <a:sy n="100" d="100"/>
      </p:scale>
      <p:origin x="0" y="0"/>
    </p:cViewPr>
  </p:sorterViewPr>
  <p:notesViewPr>
    <p:cSldViewPr snapToGrid="0" snapToObjects="1">
      <p:cViewPr varScale="1">
        <p:scale>
          <a:sx n="160" d="100"/>
          <a:sy n="160" d="100"/>
        </p:scale>
        <p:origin x="5360"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146105981322188"/>
          <c:y val="0.11560522651563666"/>
          <c:w val="0.71588919655923944"/>
          <c:h val="0.67593517381572066"/>
        </c:manualLayout>
      </c:layout>
      <c:scatterChart>
        <c:scatterStyle val="lineMarker"/>
        <c:varyColors val="0"/>
        <c:ser>
          <c:idx val="0"/>
          <c:order val="0"/>
          <c:tx>
            <c:strRef>
              <c:f>Sheet1!$B$1</c:f>
              <c:strCache>
                <c:ptCount val="1"/>
                <c:pt idx="0">
                  <c:v>Resistance (Ω)</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Sheet1!$A$2:$A$242</c:f>
              <c:numCache>
                <c:formatCode>General</c:formatCode>
                <c:ptCount val="241"/>
                <c:pt idx="0">
                  <c:v>-40</c:v>
                </c:pt>
                <c:pt idx="1">
                  <c:v>-39</c:v>
                </c:pt>
                <c:pt idx="2">
                  <c:v>-38</c:v>
                </c:pt>
                <c:pt idx="3">
                  <c:v>-37</c:v>
                </c:pt>
                <c:pt idx="4">
                  <c:v>-36</c:v>
                </c:pt>
                <c:pt idx="5">
                  <c:v>-35</c:v>
                </c:pt>
                <c:pt idx="6">
                  <c:v>-34</c:v>
                </c:pt>
                <c:pt idx="7">
                  <c:v>-33</c:v>
                </c:pt>
                <c:pt idx="8">
                  <c:v>-32</c:v>
                </c:pt>
                <c:pt idx="9">
                  <c:v>-31</c:v>
                </c:pt>
                <c:pt idx="10">
                  <c:v>-30</c:v>
                </c:pt>
                <c:pt idx="11">
                  <c:v>-29</c:v>
                </c:pt>
                <c:pt idx="12">
                  <c:v>-28</c:v>
                </c:pt>
                <c:pt idx="13">
                  <c:v>-27</c:v>
                </c:pt>
                <c:pt idx="14">
                  <c:v>-26</c:v>
                </c:pt>
                <c:pt idx="15">
                  <c:v>-25</c:v>
                </c:pt>
                <c:pt idx="16">
                  <c:v>-24</c:v>
                </c:pt>
                <c:pt idx="17">
                  <c:v>-23</c:v>
                </c:pt>
                <c:pt idx="18">
                  <c:v>-22</c:v>
                </c:pt>
                <c:pt idx="19">
                  <c:v>-21</c:v>
                </c:pt>
                <c:pt idx="20">
                  <c:v>-20</c:v>
                </c:pt>
                <c:pt idx="21">
                  <c:v>-19</c:v>
                </c:pt>
                <c:pt idx="22">
                  <c:v>-18</c:v>
                </c:pt>
                <c:pt idx="23">
                  <c:v>-17</c:v>
                </c:pt>
                <c:pt idx="24">
                  <c:v>-16</c:v>
                </c:pt>
                <c:pt idx="25">
                  <c:v>-15</c:v>
                </c:pt>
                <c:pt idx="26">
                  <c:v>-14</c:v>
                </c:pt>
                <c:pt idx="27">
                  <c:v>-13</c:v>
                </c:pt>
                <c:pt idx="28">
                  <c:v>-12</c:v>
                </c:pt>
                <c:pt idx="29">
                  <c:v>-11</c:v>
                </c:pt>
                <c:pt idx="30">
                  <c:v>-10</c:v>
                </c:pt>
                <c:pt idx="31">
                  <c:v>-9</c:v>
                </c:pt>
                <c:pt idx="32">
                  <c:v>-8</c:v>
                </c:pt>
                <c:pt idx="33">
                  <c:v>-7</c:v>
                </c:pt>
                <c:pt idx="34">
                  <c:v>-6</c:v>
                </c:pt>
                <c:pt idx="35">
                  <c:v>-5</c:v>
                </c:pt>
                <c:pt idx="36">
                  <c:v>-4</c:v>
                </c:pt>
                <c:pt idx="37">
                  <c:v>-3</c:v>
                </c:pt>
                <c:pt idx="38">
                  <c:v>-2</c:v>
                </c:pt>
                <c:pt idx="39">
                  <c:v>-1</c:v>
                </c:pt>
                <c:pt idx="40">
                  <c:v>0</c:v>
                </c:pt>
                <c:pt idx="41">
                  <c:v>1</c:v>
                </c:pt>
                <c:pt idx="42">
                  <c:v>2</c:v>
                </c:pt>
                <c:pt idx="43">
                  <c:v>3</c:v>
                </c:pt>
                <c:pt idx="44">
                  <c:v>4</c:v>
                </c:pt>
                <c:pt idx="45">
                  <c:v>5</c:v>
                </c:pt>
                <c:pt idx="46">
                  <c:v>6</c:v>
                </c:pt>
                <c:pt idx="47">
                  <c:v>7</c:v>
                </c:pt>
                <c:pt idx="48">
                  <c:v>8</c:v>
                </c:pt>
                <c:pt idx="49">
                  <c:v>9</c:v>
                </c:pt>
                <c:pt idx="50">
                  <c:v>10</c:v>
                </c:pt>
                <c:pt idx="51">
                  <c:v>11</c:v>
                </c:pt>
                <c:pt idx="52">
                  <c:v>12</c:v>
                </c:pt>
                <c:pt idx="53">
                  <c:v>13</c:v>
                </c:pt>
                <c:pt idx="54">
                  <c:v>14</c:v>
                </c:pt>
                <c:pt idx="55">
                  <c:v>15</c:v>
                </c:pt>
                <c:pt idx="56">
                  <c:v>16</c:v>
                </c:pt>
                <c:pt idx="57">
                  <c:v>17</c:v>
                </c:pt>
                <c:pt idx="58">
                  <c:v>18</c:v>
                </c:pt>
                <c:pt idx="59">
                  <c:v>19</c:v>
                </c:pt>
                <c:pt idx="60">
                  <c:v>20</c:v>
                </c:pt>
                <c:pt idx="61">
                  <c:v>21</c:v>
                </c:pt>
                <c:pt idx="62">
                  <c:v>22</c:v>
                </c:pt>
                <c:pt idx="63">
                  <c:v>23</c:v>
                </c:pt>
                <c:pt idx="64">
                  <c:v>24</c:v>
                </c:pt>
                <c:pt idx="65">
                  <c:v>25</c:v>
                </c:pt>
                <c:pt idx="66">
                  <c:v>26</c:v>
                </c:pt>
                <c:pt idx="67">
                  <c:v>27</c:v>
                </c:pt>
                <c:pt idx="68">
                  <c:v>28</c:v>
                </c:pt>
                <c:pt idx="69">
                  <c:v>29</c:v>
                </c:pt>
                <c:pt idx="70">
                  <c:v>30</c:v>
                </c:pt>
                <c:pt idx="71">
                  <c:v>31</c:v>
                </c:pt>
                <c:pt idx="72">
                  <c:v>32</c:v>
                </c:pt>
                <c:pt idx="73">
                  <c:v>33</c:v>
                </c:pt>
                <c:pt idx="74">
                  <c:v>34</c:v>
                </c:pt>
                <c:pt idx="75">
                  <c:v>35</c:v>
                </c:pt>
                <c:pt idx="76">
                  <c:v>36</c:v>
                </c:pt>
                <c:pt idx="77">
                  <c:v>37</c:v>
                </c:pt>
                <c:pt idx="78">
                  <c:v>38</c:v>
                </c:pt>
                <c:pt idx="79">
                  <c:v>39</c:v>
                </c:pt>
                <c:pt idx="80">
                  <c:v>40</c:v>
                </c:pt>
                <c:pt idx="81">
                  <c:v>41</c:v>
                </c:pt>
                <c:pt idx="82">
                  <c:v>42</c:v>
                </c:pt>
                <c:pt idx="83">
                  <c:v>43</c:v>
                </c:pt>
                <c:pt idx="84">
                  <c:v>44</c:v>
                </c:pt>
                <c:pt idx="85">
                  <c:v>45</c:v>
                </c:pt>
                <c:pt idx="86">
                  <c:v>46</c:v>
                </c:pt>
                <c:pt idx="87">
                  <c:v>47</c:v>
                </c:pt>
                <c:pt idx="88">
                  <c:v>48</c:v>
                </c:pt>
                <c:pt idx="89">
                  <c:v>49</c:v>
                </c:pt>
                <c:pt idx="90">
                  <c:v>50</c:v>
                </c:pt>
                <c:pt idx="91">
                  <c:v>51</c:v>
                </c:pt>
                <c:pt idx="92">
                  <c:v>52</c:v>
                </c:pt>
                <c:pt idx="93">
                  <c:v>53</c:v>
                </c:pt>
                <c:pt idx="94">
                  <c:v>54</c:v>
                </c:pt>
                <c:pt idx="95">
                  <c:v>55</c:v>
                </c:pt>
                <c:pt idx="96">
                  <c:v>56</c:v>
                </c:pt>
                <c:pt idx="97">
                  <c:v>57</c:v>
                </c:pt>
                <c:pt idx="98">
                  <c:v>58</c:v>
                </c:pt>
                <c:pt idx="99">
                  <c:v>59</c:v>
                </c:pt>
                <c:pt idx="100">
                  <c:v>60</c:v>
                </c:pt>
                <c:pt idx="101">
                  <c:v>61</c:v>
                </c:pt>
                <c:pt idx="102">
                  <c:v>62</c:v>
                </c:pt>
                <c:pt idx="103">
                  <c:v>63</c:v>
                </c:pt>
                <c:pt idx="104">
                  <c:v>64</c:v>
                </c:pt>
                <c:pt idx="105">
                  <c:v>65</c:v>
                </c:pt>
                <c:pt idx="106">
                  <c:v>66</c:v>
                </c:pt>
                <c:pt idx="107">
                  <c:v>67</c:v>
                </c:pt>
                <c:pt idx="108">
                  <c:v>68</c:v>
                </c:pt>
                <c:pt idx="109">
                  <c:v>69</c:v>
                </c:pt>
                <c:pt idx="110">
                  <c:v>70</c:v>
                </c:pt>
                <c:pt idx="111">
                  <c:v>71</c:v>
                </c:pt>
                <c:pt idx="112">
                  <c:v>72</c:v>
                </c:pt>
                <c:pt idx="113">
                  <c:v>73</c:v>
                </c:pt>
                <c:pt idx="114">
                  <c:v>74</c:v>
                </c:pt>
                <c:pt idx="115">
                  <c:v>75</c:v>
                </c:pt>
                <c:pt idx="116">
                  <c:v>76</c:v>
                </c:pt>
                <c:pt idx="117">
                  <c:v>77</c:v>
                </c:pt>
                <c:pt idx="118">
                  <c:v>78</c:v>
                </c:pt>
                <c:pt idx="119">
                  <c:v>79</c:v>
                </c:pt>
                <c:pt idx="120">
                  <c:v>80</c:v>
                </c:pt>
                <c:pt idx="121">
                  <c:v>81</c:v>
                </c:pt>
                <c:pt idx="122">
                  <c:v>82</c:v>
                </c:pt>
                <c:pt idx="123">
                  <c:v>83</c:v>
                </c:pt>
                <c:pt idx="124">
                  <c:v>84</c:v>
                </c:pt>
                <c:pt idx="125">
                  <c:v>85</c:v>
                </c:pt>
                <c:pt idx="126">
                  <c:v>86</c:v>
                </c:pt>
                <c:pt idx="127">
                  <c:v>87</c:v>
                </c:pt>
                <c:pt idx="128">
                  <c:v>88</c:v>
                </c:pt>
                <c:pt idx="129">
                  <c:v>89</c:v>
                </c:pt>
                <c:pt idx="130">
                  <c:v>90</c:v>
                </c:pt>
                <c:pt idx="131">
                  <c:v>91</c:v>
                </c:pt>
                <c:pt idx="132">
                  <c:v>92</c:v>
                </c:pt>
                <c:pt idx="133">
                  <c:v>93</c:v>
                </c:pt>
                <c:pt idx="134">
                  <c:v>94</c:v>
                </c:pt>
                <c:pt idx="135">
                  <c:v>95</c:v>
                </c:pt>
                <c:pt idx="136">
                  <c:v>96</c:v>
                </c:pt>
                <c:pt idx="137">
                  <c:v>97</c:v>
                </c:pt>
                <c:pt idx="138">
                  <c:v>98</c:v>
                </c:pt>
                <c:pt idx="139">
                  <c:v>99</c:v>
                </c:pt>
                <c:pt idx="140">
                  <c:v>100</c:v>
                </c:pt>
                <c:pt idx="141">
                  <c:v>101</c:v>
                </c:pt>
                <c:pt idx="142">
                  <c:v>102</c:v>
                </c:pt>
                <c:pt idx="143">
                  <c:v>103</c:v>
                </c:pt>
                <c:pt idx="144">
                  <c:v>104</c:v>
                </c:pt>
                <c:pt idx="145">
                  <c:v>105</c:v>
                </c:pt>
                <c:pt idx="146">
                  <c:v>106</c:v>
                </c:pt>
                <c:pt idx="147">
                  <c:v>107</c:v>
                </c:pt>
                <c:pt idx="148">
                  <c:v>108</c:v>
                </c:pt>
                <c:pt idx="149">
                  <c:v>109</c:v>
                </c:pt>
                <c:pt idx="150">
                  <c:v>110</c:v>
                </c:pt>
                <c:pt idx="151">
                  <c:v>111</c:v>
                </c:pt>
                <c:pt idx="152">
                  <c:v>112</c:v>
                </c:pt>
                <c:pt idx="153">
                  <c:v>113</c:v>
                </c:pt>
                <c:pt idx="154">
                  <c:v>114</c:v>
                </c:pt>
                <c:pt idx="155">
                  <c:v>115</c:v>
                </c:pt>
                <c:pt idx="156">
                  <c:v>116</c:v>
                </c:pt>
                <c:pt idx="157">
                  <c:v>117</c:v>
                </c:pt>
                <c:pt idx="158">
                  <c:v>118</c:v>
                </c:pt>
                <c:pt idx="159">
                  <c:v>119</c:v>
                </c:pt>
                <c:pt idx="160">
                  <c:v>120</c:v>
                </c:pt>
                <c:pt idx="161">
                  <c:v>121</c:v>
                </c:pt>
                <c:pt idx="162">
                  <c:v>122</c:v>
                </c:pt>
                <c:pt idx="163">
                  <c:v>123</c:v>
                </c:pt>
                <c:pt idx="164">
                  <c:v>124</c:v>
                </c:pt>
                <c:pt idx="165">
                  <c:v>125</c:v>
                </c:pt>
                <c:pt idx="166">
                  <c:v>126</c:v>
                </c:pt>
                <c:pt idx="167">
                  <c:v>127</c:v>
                </c:pt>
                <c:pt idx="168">
                  <c:v>128</c:v>
                </c:pt>
                <c:pt idx="169">
                  <c:v>129</c:v>
                </c:pt>
                <c:pt idx="170">
                  <c:v>130</c:v>
                </c:pt>
                <c:pt idx="171">
                  <c:v>131</c:v>
                </c:pt>
                <c:pt idx="172">
                  <c:v>132</c:v>
                </c:pt>
                <c:pt idx="173">
                  <c:v>133</c:v>
                </c:pt>
                <c:pt idx="174">
                  <c:v>134</c:v>
                </c:pt>
                <c:pt idx="175">
                  <c:v>135</c:v>
                </c:pt>
                <c:pt idx="176">
                  <c:v>136</c:v>
                </c:pt>
                <c:pt idx="177">
                  <c:v>137</c:v>
                </c:pt>
                <c:pt idx="178">
                  <c:v>138</c:v>
                </c:pt>
                <c:pt idx="179">
                  <c:v>139</c:v>
                </c:pt>
                <c:pt idx="180">
                  <c:v>140</c:v>
                </c:pt>
                <c:pt idx="181">
                  <c:v>141</c:v>
                </c:pt>
                <c:pt idx="182">
                  <c:v>142</c:v>
                </c:pt>
                <c:pt idx="183">
                  <c:v>143</c:v>
                </c:pt>
                <c:pt idx="184">
                  <c:v>144</c:v>
                </c:pt>
                <c:pt idx="185">
                  <c:v>145</c:v>
                </c:pt>
                <c:pt idx="186">
                  <c:v>146</c:v>
                </c:pt>
                <c:pt idx="187">
                  <c:v>147</c:v>
                </c:pt>
                <c:pt idx="188">
                  <c:v>148</c:v>
                </c:pt>
                <c:pt idx="189">
                  <c:v>149</c:v>
                </c:pt>
                <c:pt idx="190">
                  <c:v>150</c:v>
                </c:pt>
                <c:pt idx="191">
                  <c:v>151</c:v>
                </c:pt>
                <c:pt idx="192">
                  <c:v>152</c:v>
                </c:pt>
                <c:pt idx="193">
                  <c:v>153</c:v>
                </c:pt>
                <c:pt idx="194">
                  <c:v>154</c:v>
                </c:pt>
                <c:pt idx="195">
                  <c:v>155</c:v>
                </c:pt>
                <c:pt idx="196">
                  <c:v>156</c:v>
                </c:pt>
                <c:pt idx="197">
                  <c:v>157</c:v>
                </c:pt>
                <c:pt idx="198">
                  <c:v>158</c:v>
                </c:pt>
                <c:pt idx="199">
                  <c:v>159</c:v>
                </c:pt>
                <c:pt idx="200">
                  <c:v>160</c:v>
                </c:pt>
                <c:pt idx="201">
                  <c:v>161</c:v>
                </c:pt>
                <c:pt idx="202">
                  <c:v>162</c:v>
                </c:pt>
                <c:pt idx="203">
                  <c:v>163</c:v>
                </c:pt>
                <c:pt idx="204">
                  <c:v>164</c:v>
                </c:pt>
                <c:pt idx="205">
                  <c:v>165</c:v>
                </c:pt>
                <c:pt idx="206">
                  <c:v>166</c:v>
                </c:pt>
                <c:pt idx="207">
                  <c:v>167</c:v>
                </c:pt>
                <c:pt idx="208">
                  <c:v>168</c:v>
                </c:pt>
                <c:pt idx="209">
                  <c:v>169</c:v>
                </c:pt>
                <c:pt idx="210">
                  <c:v>170</c:v>
                </c:pt>
                <c:pt idx="211">
                  <c:v>171</c:v>
                </c:pt>
                <c:pt idx="212">
                  <c:v>172</c:v>
                </c:pt>
                <c:pt idx="213">
                  <c:v>173</c:v>
                </c:pt>
                <c:pt idx="214">
                  <c:v>174</c:v>
                </c:pt>
                <c:pt idx="215">
                  <c:v>175</c:v>
                </c:pt>
                <c:pt idx="216">
                  <c:v>176</c:v>
                </c:pt>
                <c:pt idx="217">
                  <c:v>177</c:v>
                </c:pt>
                <c:pt idx="218">
                  <c:v>178</c:v>
                </c:pt>
                <c:pt idx="219">
                  <c:v>179</c:v>
                </c:pt>
                <c:pt idx="220">
                  <c:v>180</c:v>
                </c:pt>
                <c:pt idx="221">
                  <c:v>181</c:v>
                </c:pt>
                <c:pt idx="222">
                  <c:v>182</c:v>
                </c:pt>
                <c:pt idx="223">
                  <c:v>183</c:v>
                </c:pt>
                <c:pt idx="224">
                  <c:v>184</c:v>
                </c:pt>
                <c:pt idx="225">
                  <c:v>185</c:v>
                </c:pt>
                <c:pt idx="226">
                  <c:v>186</c:v>
                </c:pt>
                <c:pt idx="227">
                  <c:v>187</c:v>
                </c:pt>
                <c:pt idx="228">
                  <c:v>188</c:v>
                </c:pt>
                <c:pt idx="229">
                  <c:v>189</c:v>
                </c:pt>
                <c:pt idx="230">
                  <c:v>190</c:v>
                </c:pt>
                <c:pt idx="231">
                  <c:v>191</c:v>
                </c:pt>
                <c:pt idx="232">
                  <c:v>192</c:v>
                </c:pt>
                <c:pt idx="233">
                  <c:v>193</c:v>
                </c:pt>
                <c:pt idx="234">
                  <c:v>194</c:v>
                </c:pt>
                <c:pt idx="235">
                  <c:v>195</c:v>
                </c:pt>
                <c:pt idx="236">
                  <c:v>196</c:v>
                </c:pt>
                <c:pt idx="237">
                  <c:v>197</c:v>
                </c:pt>
                <c:pt idx="238">
                  <c:v>198</c:v>
                </c:pt>
                <c:pt idx="239">
                  <c:v>199</c:v>
                </c:pt>
                <c:pt idx="240">
                  <c:v>200</c:v>
                </c:pt>
              </c:numCache>
            </c:numRef>
          </c:xVal>
          <c:yVal>
            <c:numRef>
              <c:f>Sheet1!$B$2:$B$242</c:f>
              <c:numCache>
                <c:formatCode>General</c:formatCode>
                <c:ptCount val="241"/>
                <c:pt idx="0">
                  <c:v>277.2</c:v>
                </c:pt>
                <c:pt idx="1">
                  <c:v>263.60000000000002</c:v>
                </c:pt>
                <c:pt idx="2">
                  <c:v>250.1</c:v>
                </c:pt>
                <c:pt idx="3">
                  <c:v>236.8</c:v>
                </c:pt>
                <c:pt idx="4">
                  <c:v>224</c:v>
                </c:pt>
                <c:pt idx="5">
                  <c:v>211.5</c:v>
                </c:pt>
                <c:pt idx="6">
                  <c:v>199.6</c:v>
                </c:pt>
                <c:pt idx="7">
                  <c:v>188.1</c:v>
                </c:pt>
                <c:pt idx="8">
                  <c:v>177.3</c:v>
                </c:pt>
                <c:pt idx="9">
                  <c:v>167</c:v>
                </c:pt>
                <c:pt idx="10">
                  <c:v>157.19999999999999</c:v>
                </c:pt>
                <c:pt idx="11">
                  <c:v>148.1</c:v>
                </c:pt>
                <c:pt idx="12">
                  <c:v>139.4</c:v>
                </c:pt>
                <c:pt idx="13">
                  <c:v>131.30000000000001</c:v>
                </c:pt>
                <c:pt idx="14">
                  <c:v>123.7</c:v>
                </c:pt>
                <c:pt idx="15">
                  <c:v>116.6</c:v>
                </c:pt>
                <c:pt idx="16">
                  <c:v>110</c:v>
                </c:pt>
                <c:pt idx="17">
                  <c:v>103.7</c:v>
                </c:pt>
                <c:pt idx="18">
                  <c:v>97.9</c:v>
                </c:pt>
                <c:pt idx="19">
                  <c:v>92.5</c:v>
                </c:pt>
                <c:pt idx="20">
                  <c:v>87.43</c:v>
                </c:pt>
                <c:pt idx="21">
                  <c:v>82.79</c:v>
                </c:pt>
                <c:pt idx="22">
                  <c:v>78.44</c:v>
                </c:pt>
                <c:pt idx="23">
                  <c:v>74.36</c:v>
                </c:pt>
                <c:pt idx="24">
                  <c:v>70.53</c:v>
                </c:pt>
                <c:pt idx="25">
                  <c:v>66.92</c:v>
                </c:pt>
                <c:pt idx="26">
                  <c:v>63.54</c:v>
                </c:pt>
                <c:pt idx="27">
                  <c:v>60.34</c:v>
                </c:pt>
                <c:pt idx="28">
                  <c:v>57.33</c:v>
                </c:pt>
                <c:pt idx="29">
                  <c:v>54.5</c:v>
                </c:pt>
                <c:pt idx="30">
                  <c:v>51.82</c:v>
                </c:pt>
                <c:pt idx="31">
                  <c:v>49.28</c:v>
                </c:pt>
                <c:pt idx="32">
                  <c:v>46.89</c:v>
                </c:pt>
                <c:pt idx="33">
                  <c:v>44.62</c:v>
                </c:pt>
                <c:pt idx="34">
                  <c:v>42.48</c:v>
                </c:pt>
                <c:pt idx="35">
                  <c:v>40.450000000000003</c:v>
                </c:pt>
                <c:pt idx="36">
                  <c:v>38.53</c:v>
                </c:pt>
                <c:pt idx="37">
                  <c:v>36.700000000000003</c:v>
                </c:pt>
                <c:pt idx="38">
                  <c:v>34.97</c:v>
                </c:pt>
                <c:pt idx="39">
                  <c:v>33.33</c:v>
                </c:pt>
                <c:pt idx="40">
                  <c:v>31.77</c:v>
                </c:pt>
                <c:pt idx="41">
                  <c:v>30.25</c:v>
                </c:pt>
                <c:pt idx="42">
                  <c:v>28.82</c:v>
                </c:pt>
                <c:pt idx="43">
                  <c:v>27.45</c:v>
                </c:pt>
                <c:pt idx="44">
                  <c:v>26.16</c:v>
                </c:pt>
                <c:pt idx="45">
                  <c:v>24.94</c:v>
                </c:pt>
                <c:pt idx="46">
                  <c:v>23.77</c:v>
                </c:pt>
                <c:pt idx="47">
                  <c:v>22.67</c:v>
                </c:pt>
                <c:pt idx="48">
                  <c:v>21.62</c:v>
                </c:pt>
                <c:pt idx="49">
                  <c:v>20.63</c:v>
                </c:pt>
                <c:pt idx="50">
                  <c:v>19.68</c:v>
                </c:pt>
                <c:pt idx="51">
                  <c:v>18.78</c:v>
                </c:pt>
                <c:pt idx="52">
                  <c:v>17.93</c:v>
                </c:pt>
                <c:pt idx="53">
                  <c:v>17.12</c:v>
                </c:pt>
                <c:pt idx="54">
                  <c:v>16.350000000000001</c:v>
                </c:pt>
                <c:pt idx="55">
                  <c:v>15.62</c:v>
                </c:pt>
                <c:pt idx="56">
                  <c:v>14.93</c:v>
                </c:pt>
                <c:pt idx="57">
                  <c:v>14.26</c:v>
                </c:pt>
                <c:pt idx="58">
                  <c:v>13.63</c:v>
                </c:pt>
                <c:pt idx="59">
                  <c:v>13.04</c:v>
                </c:pt>
                <c:pt idx="60">
                  <c:v>12.47</c:v>
                </c:pt>
                <c:pt idx="61">
                  <c:v>11.92</c:v>
                </c:pt>
                <c:pt idx="62">
                  <c:v>11.41</c:v>
                </c:pt>
                <c:pt idx="63">
                  <c:v>10.91</c:v>
                </c:pt>
                <c:pt idx="64">
                  <c:v>10.45</c:v>
                </c:pt>
                <c:pt idx="65">
                  <c:v>10</c:v>
                </c:pt>
                <c:pt idx="66">
                  <c:v>9.5749999999999993</c:v>
                </c:pt>
                <c:pt idx="67">
                  <c:v>9.17</c:v>
                </c:pt>
                <c:pt idx="68">
                  <c:v>8.7840000000000007</c:v>
                </c:pt>
                <c:pt idx="69">
                  <c:v>8.4160000000000004</c:v>
                </c:pt>
                <c:pt idx="70">
                  <c:v>8.0640000000000001</c:v>
                </c:pt>
                <c:pt idx="71">
                  <c:v>7.73</c:v>
                </c:pt>
                <c:pt idx="72">
                  <c:v>7.41</c:v>
                </c:pt>
                <c:pt idx="73">
                  <c:v>7.1059999999999999</c:v>
                </c:pt>
                <c:pt idx="74">
                  <c:v>6.8150000000000004</c:v>
                </c:pt>
                <c:pt idx="75">
                  <c:v>6.5380000000000003</c:v>
                </c:pt>
                <c:pt idx="76">
                  <c:v>6.2729999999999997</c:v>
                </c:pt>
                <c:pt idx="77">
                  <c:v>6.02</c:v>
                </c:pt>
                <c:pt idx="78">
                  <c:v>5.7779999999999996</c:v>
                </c:pt>
                <c:pt idx="79">
                  <c:v>5.548</c:v>
                </c:pt>
                <c:pt idx="80">
                  <c:v>5.327</c:v>
                </c:pt>
                <c:pt idx="81">
                  <c:v>5.117</c:v>
                </c:pt>
                <c:pt idx="82">
                  <c:v>4.915</c:v>
                </c:pt>
                <c:pt idx="83">
                  <c:v>4.7229999999999999</c:v>
                </c:pt>
                <c:pt idx="84">
                  <c:v>4.5389999999999997</c:v>
                </c:pt>
                <c:pt idx="85">
                  <c:v>4.3630000000000004</c:v>
                </c:pt>
                <c:pt idx="86">
                  <c:v>4.1950000000000003</c:v>
                </c:pt>
                <c:pt idx="87">
                  <c:v>4.0339999999999998</c:v>
                </c:pt>
                <c:pt idx="88">
                  <c:v>3.88</c:v>
                </c:pt>
                <c:pt idx="89">
                  <c:v>3.7330000000000001</c:v>
                </c:pt>
                <c:pt idx="90">
                  <c:v>3.5920000000000001</c:v>
                </c:pt>
                <c:pt idx="91">
                  <c:v>3.4569999999999999</c:v>
                </c:pt>
                <c:pt idx="92">
                  <c:v>3.3279999999999998</c:v>
                </c:pt>
                <c:pt idx="93">
                  <c:v>3.2040000000000002</c:v>
                </c:pt>
                <c:pt idx="94">
                  <c:v>3.0859999999999999</c:v>
                </c:pt>
                <c:pt idx="95">
                  <c:v>2.972</c:v>
                </c:pt>
                <c:pt idx="96">
                  <c:v>2.863</c:v>
                </c:pt>
                <c:pt idx="97">
                  <c:v>2.7589999999999999</c:v>
                </c:pt>
                <c:pt idx="98">
                  <c:v>2.6589999999999998</c:v>
                </c:pt>
                <c:pt idx="99">
                  <c:v>2.5640000000000001</c:v>
                </c:pt>
                <c:pt idx="100">
                  <c:v>2.472</c:v>
                </c:pt>
                <c:pt idx="101">
                  <c:v>2.3839999999999999</c:v>
                </c:pt>
                <c:pt idx="102">
                  <c:v>2.2989999999999999</c:v>
                </c:pt>
                <c:pt idx="103">
                  <c:v>2.218</c:v>
                </c:pt>
                <c:pt idx="104">
                  <c:v>2.141</c:v>
                </c:pt>
                <c:pt idx="105">
                  <c:v>2.0659999999999998</c:v>
                </c:pt>
                <c:pt idx="106">
                  <c:v>1.994</c:v>
                </c:pt>
                <c:pt idx="107">
                  <c:v>1.9259999999999999</c:v>
                </c:pt>
                <c:pt idx="108">
                  <c:v>1.86</c:v>
                </c:pt>
                <c:pt idx="109">
                  <c:v>1.796</c:v>
                </c:pt>
                <c:pt idx="110">
                  <c:v>1.7350000000000001</c:v>
                </c:pt>
                <c:pt idx="111">
                  <c:v>1.677</c:v>
                </c:pt>
                <c:pt idx="112">
                  <c:v>1.621</c:v>
                </c:pt>
                <c:pt idx="113">
                  <c:v>1.5669999999999999</c:v>
                </c:pt>
                <c:pt idx="114">
                  <c:v>1.5149999999999999</c:v>
                </c:pt>
                <c:pt idx="115">
                  <c:v>1.4650000000000001</c:v>
                </c:pt>
                <c:pt idx="116">
                  <c:v>1.417</c:v>
                </c:pt>
                <c:pt idx="117">
                  <c:v>1.371</c:v>
                </c:pt>
                <c:pt idx="118">
                  <c:v>1.3260000000000001</c:v>
                </c:pt>
                <c:pt idx="119">
                  <c:v>1.284</c:v>
                </c:pt>
                <c:pt idx="120">
                  <c:v>1.2430000000000001</c:v>
                </c:pt>
                <c:pt idx="121">
                  <c:v>1.2030000000000001</c:v>
                </c:pt>
                <c:pt idx="122">
                  <c:v>1.165</c:v>
                </c:pt>
                <c:pt idx="123">
                  <c:v>1.1279999999999999</c:v>
                </c:pt>
                <c:pt idx="124">
                  <c:v>1.093</c:v>
                </c:pt>
                <c:pt idx="125">
                  <c:v>1.0589999999999999</c:v>
                </c:pt>
                <c:pt idx="126">
                  <c:v>1.0269999999999999</c:v>
                </c:pt>
                <c:pt idx="127">
                  <c:v>0.99550000000000005</c:v>
                </c:pt>
                <c:pt idx="128">
                  <c:v>0.96540000000000004</c:v>
                </c:pt>
                <c:pt idx="129">
                  <c:v>0.93630000000000002</c:v>
                </c:pt>
                <c:pt idx="130">
                  <c:v>0.9083</c:v>
                </c:pt>
                <c:pt idx="131">
                  <c:v>0.88119999999999998</c:v>
                </c:pt>
                <c:pt idx="132">
                  <c:v>0.85499999999999998</c:v>
                </c:pt>
                <c:pt idx="133">
                  <c:v>0.82969999999999999</c:v>
                </c:pt>
                <c:pt idx="134">
                  <c:v>0.80520000000000003</c:v>
                </c:pt>
                <c:pt idx="135">
                  <c:v>0.78159999999999996</c:v>
                </c:pt>
                <c:pt idx="136">
                  <c:v>0.75870000000000004</c:v>
                </c:pt>
                <c:pt idx="137">
                  <c:v>0.73660000000000003</c:v>
                </c:pt>
                <c:pt idx="138">
                  <c:v>0.71519999999999995</c:v>
                </c:pt>
                <c:pt idx="139">
                  <c:v>0.69450000000000001</c:v>
                </c:pt>
                <c:pt idx="140">
                  <c:v>0.6744</c:v>
                </c:pt>
                <c:pt idx="141">
                  <c:v>0.65580000000000005</c:v>
                </c:pt>
                <c:pt idx="142">
                  <c:v>0.63759999999999994</c:v>
                </c:pt>
                <c:pt idx="143">
                  <c:v>0.61990000000000001</c:v>
                </c:pt>
                <c:pt idx="144">
                  <c:v>0.60260000000000002</c:v>
                </c:pt>
                <c:pt idx="145">
                  <c:v>0.58579999999999999</c:v>
                </c:pt>
                <c:pt idx="146">
                  <c:v>0.56940000000000002</c:v>
                </c:pt>
                <c:pt idx="147">
                  <c:v>0.55349999999999999</c:v>
                </c:pt>
                <c:pt idx="148">
                  <c:v>0.53800000000000003</c:v>
                </c:pt>
                <c:pt idx="149">
                  <c:v>0.52290000000000003</c:v>
                </c:pt>
                <c:pt idx="150">
                  <c:v>0.50829999999999997</c:v>
                </c:pt>
                <c:pt idx="151">
                  <c:v>0.49409999999999998</c:v>
                </c:pt>
                <c:pt idx="152">
                  <c:v>0.4803</c:v>
                </c:pt>
                <c:pt idx="153">
                  <c:v>0.46689999999999998</c:v>
                </c:pt>
                <c:pt idx="154">
                  <c:v>0.45390000000000003</c:v>
                </c:pt>
                <c:pt idx="155">
                  <c:v>0.44119999999999998</c:v>
                </c:pt>
                <c:pt idx="156">
                  <c:v>0.42899999999999999</c:v>
                </c:pt>
                <c:pt idx="157">
                  <c:v>0.41710000000000003</c:v>
                </c:pt>
                <c:pt idx="158">
                  <c:v>0.40550000000000003</c:v>
                </c:pt>
                <c:pt idx="159">
                  <c:v>0.39439999999999997</c:v>
                </c:pt>
                <c:pt idx="160">
                  <c:v>0.38350000000000001</c:v>
                </c:pt>
                <c:pt idx="161">
                  <c:v>0.373</c:v>
                </c:pt>
                <c:pt idx="162">
                  <c:v>0.36280000000000001</c:v>
                </c:pt>
                <c:pt idx="163">
                  <c:v>0.35299999999999998</c:v>
                </c:pt>
                <c:pt idx="164">
                  <c:v>0.34339999999999998</c:v>
                </c:pt>
                <c:pt idx="165">
                  <c:v>0.33410000000000001</c:v>
                </c:pt>
                <c:pt idx="166">
                  <c:v>0.32529999999999998</c:v>
                </c:pt>
                <c:pt idx="167">
                  <c:v>0.31669999999999998</c:v>
                </c:pt>
                <c:pt idx="168">
                  <c:v>0.30830000000000002</c:v>
                </c:pt>
                <c:pt idx="169">
                  <c:v>0.30020000000000002</c:v>
                </c:pt>
                <c:pt idx="170">
                  <c:v>0.29239999999999999</c:v>
                </c:pt>
                <c:pt idx="171">
                  <c:v>0.2848</c:v>
                </c:pt>
                <c:pt idx="172">
                  <c:v>0.27739999999999998</c:v>
                </c:pt>
                <c:pt idx="173">
                  <c:v>0.2702</c:v>
                </c:pt>
                <c:pt idx="174">
                  <c:v>0.26329999999999998</c:v>
                </c:pt>
                <c:pt idx="175">
                  <c:v>0.25650000000000001</c:v>
                </c:pt>
                <c:pt idx="176">
                  <c:v>0.25</c:v>
                </c:pt>
                <c:pt idx="177">
                  <c:v>0.2437</c:v>
                </c:pt>
                <c:pt idx="178">
                  <c:v>0.23749999999999999</c:v>
                </c:pt>
                <c:pt idx="179">
                  <c:v>0.2316</c:v>
                </c:pt>
                <c:pt idx="180">
                  <c:v>0.2258</c:v>
                </c:pt>
                <c:pt idx="181">
                  <c:v>0.22020000000000001</c:v>
                </c:pt>
                <c:pt idx="182">
                  <c:v>0.21479999999999999</c:v>
                </c:pt>
                <c:pt idx="183">
                  <c:v>0.20949999999999999</c:v>
                </c:pt>
                <c:pt idx="184">
                  <c:v>0.2044</c:v>
                </c:pt>
                <c:pt idx="185">
                  <c:v>0.19939999999999999</c:v>
                </c:pt>
                <c:pt idx="186">
                  <c:v>0.1946</c:v>
                </c:pt>
                <c:pt idx="187">
                  <c:v>0.19</c:v>
                </c:pt>
                <c:pt idx="188">
                  <c:v>0.1855</c:v>
                </c:pt>
                <c:pt idx="189">
                  <c:v>0.18110000000000001</c:v>
                </c:pt>
                <c:pt idx="190">
                  <c:v>0.1769</c:v>
                </c:pt>
                <c:pt idx="191">
                  <c:v>0.17280000000000001</c:v>
                </c:pt>
                <c:pt idx="192">
                  <c:v>0.16880000000000001</c:v>
                </c:pt>
                <c:pt idx="193">
                  <c:v>0.16500000000000001</c:v>
                </c:pt>
                <c:pt idx="194">
                  <c:v>0.16120000000000001</c:v>
                </c:pt>
                <c:pt idx="195">
                  <c:v>0.15759999999999999</c:v>
                </c:pt>
                <c:pt idx="196">
                  <c:v>0.15409999999999999</c:v>
                </c:pt>
                <c:pt idx="197">
                  <c:v>0.1507</c:v>
                </c:pt>
                <c:pt idx="198">
                  <c:v>0.1474</c:v>
                </c:pt>
                <c:pt idx="199">
                  <c:v>0.14410000000000001</c:v>
                </c:pt>
                <c:pt idx="200">
                  <c:v>0.14099999999999999</c:v>
                </c:pt>
                <c:pt idx="201">
                  <c:v>0.13789999999999999</c:v>
                </c:pt>
                <c:pt idx="202">
                  <c:v>0.13500000000000001</c:v>
                </c:pt>
                <c:pt idx="203">
                  <c:v>0.1321</c:v>
                </c:pt>
                <c:pt idx="204">
                  <c:v>0.1293</c:v>
                </c:pt>
                <c:pt idx="205">
                  <c:v>0.1265</c:v>
                </c:pt>
                <c:pt idx="206">
                  <c:v>0.1239</c:v>
                </c:pt>
                <c:pt idx="207">
                  <c:v>0.12130000000000001</c:v>
                </c:pt>
                <c:pt idx="208">
                  <c:v>0.1187</c:v>
                </c:pt>
                <c:pt idx="209">
                  <c:v>0.1163</c:v>
                </c:pt>
                <c:pt idx="210">
                  <c:v>0.1139</c:v>
                </c:pt>
                <c:pt idx="211">
                  <c:v>0.1115</c:v>
                </c:pt>
                <c:pt idx="212">
                  <c:v>0.10920000000000001</c:v>
                </c:pt>
                <c:pt idx="213">
                  <c:v>0.107</c:v>
                </c:pt>
                <c:pt idx="214">
                  <c:v>0.1048</c:v>
                </c:pt>
                <c:pt idx="215">
                  <c:v>0.1027</c:v>
                </c:pt>
                <c:pt idx="216">
                  <c:v>0.10059999999999999</c:v>
                </c:pt>
                <c:pt idx="217">
                  <c:v>9.8599999999999993E-2</c:v>
                </c:pt>
                <c:pt idx="218">
                  <c:v>9.6600000000000005E-2</c:v>
                </c:pt>
                <c:pt idx="219">
                  <c:v>9.4700000000000006E-2</c:v>
                </c:pt>
                <c:pt idx="220">
                  <c:v>9.2799999999999994E-2</c:v>
                </c:pt>
                <c:pt idx="221">
                  <c:v>9.0899999999999995E-2</c:v>
                </c:pt>
                <c:pt idx="222">
                  <c:v>8.9099999999999999E-2</c:v>
                </c:pt>
                <c:pt idx="223">
                  <c:v>8.7300000000000003E-2</c:v>
                </c:pt>
                <c:pt idx="224">
                  <c:v>8.5599999999999996E-2</c:v>
                </c:pt>
                <c:pt idx="225">
                  <c:v>8.3900000000000002E-2</c:v>
                </c:pt>
                <c:pt idx="226">
                  <c:v>8.2199999999999995E-2</c:v>
                </c:pt>
                <c:pt idx="227">
                  <c:v>8.0600000000000005E-2</c:v>
                </c:pt>
                <c:pt idx="228">
                  <c:v>7.9000000000000001E-2</c:v>
                </c:pt>
                <c:pt idx="229">
                  <c:v>7.7399999999999997E-2</c:v>
                </c:pt>
                <c:pt idx="230">
                  <c:v>7.5899999999999995E-2</c:v>
                </c:pt>
                <c:pt idx="231">
                  <c:v>7.4300000000000005E-2</c:v>
                </c:pt>
                <c:pt idx="232">
                  <c:v>7.2900000000000006E-2</c:v>
                </c:pt>
                <c:pt idx="233">
                  <c:v>7.1400000000000005E-2</c:v>
                </c:pt>
                <c:pt idx="234">
                  <c:v>7.0000000000000007E-2</c:v>
                </c:pt>
                <c:pt idx="235">
                  <c:v>6.8599999999999994E-2</c:v>
                </c:pt>
                <c:pt idx="236">
                  <c:v>6.7199999999999996E-2</c:v>
                </c:pt>
                <c:pt idx="237">
                  <c:v>6.5799999999999997E-2</c:v>
                </c:pt>
                <c:pt idx="238">
                  <c:v>6.4500000000000002E-2</c:v>
                </c:pt>
                <c:pt idx="239">
                  <c:v>6.3100000000000003E-2</c:v>
                </c:pt>
                <c:pt idx="240">
                  <c:v>6.1899999999999997E-2</c:v>
                </c:pt>
              </c:numCache>
            </c:numRef>
          </c:yVal>
          <c:smooth val="0"/>
          <c:extLst>
            <c:ext xmlns:c16="http://schemas.microsoft.com/office/drawing/2014/chart" uri="{C3380CC4-5D6E-409C-BE32-E72D297353CC}">
              <c16:uniqueId val="{00000000-CFD2-480A-8651-34227329279D}"/>
            </c:ext>
          </c:extLst>
        </c:ser>
        <c:dLbls>
          <c:showLegendKey val="0"/>
          <c:showVal val="0"/>
          <c:showCatName val="0"/>
          <c:showSerName val="0"/>
          <c:showPercent val="0"/>
          <c:showBubbleSize val="0"/>
        </c:dLbls>
        <c:axId val="1007987632"/>
        <c:axId val="1087744496"/>
      </c:scatterChart>
      <c:valAx>
        <c:axId val="1007987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Temperature (C)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87744496"/>
        <c:crosses val="autoZero"/>
        <c:crossBetween val="midCat"/>
      </c:valAx>
      <c:valAx>
        <c:axId val="1087744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Resistance (kΩ)</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079876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2023-01-31</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10</a:t>
            </a:fld>
            <a:endParaRPr lang="sv-SE"/>
          </a:p>
        </p:txBody>
      </p:sp>
    </p:spTree>
    <p:extLst>
      <p:ext uri="{BB962C8B-B14F-4D97-AF65-F5344CB8AC3E}">
        <p14:creationId xmlns:p14="http://schemas.microsoft.com/office/powerpoint/2010/main" val="555928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11</a:t>
            </a:fld>
            <a:endParaRPr lang="sv-SE"/>
          </a:p>
        </p:txBody>
      </p:sp>
    </p:spTree>
    <p:extLst>
      <p:ext uri="{BB962C8B-B14F-4D97-AF65-F5344CB8AC3E}">
        <p14:creationId xmlns:p14="http://schemas.microsoft.com/office/powerpoint/2010/main" val="220313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12</a:t>
            </a:fld>
            <a:endParaRPr lang="en-US"/>
          </a:p>
        </p:txBody>
      </p:sp>
    </p:spTree>
    <p:extLst>
      <p:ext uri="{BB962C8B-B14F-4D97-AF65-F5344CB8AC3E}">
        <p14:creationId xmlns:p14="http://schemas.microsoft.com/office/powerpoint/2010/main" val="817911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13</a:t>
            </a:fld>
            <a:endParaRPr lang="en-US"/>
          </a:p>
        </p:txBody>
      </p:sp>
    </p:spTree>
    <p:extLst>
      <p:ext uri="{BB962C8B-B14F-4D97-AF65-F5344CB8AC3E}">
        <p14:creationId xmlns:p14="http://schemas.microsoft.com/office/powerpoint/2010/main" val="4030308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14</a:t>
            </a:fld>
            <a:endParaRPr lang="en-US"/>
          </a:p>
        </p:txBody>
      </p:sp>
    </p:spTree>
    <p:extLst>
      <p:ext uri="{BB962C8B-B14F-4D97-AF65-F5344CB8AC3E}">
        <p14:creationId xmlns:p14="http://schemas.microsoft.com/office/powerpoint/2010/main" val="2899368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15</a:t>
            </a:fld>
            <a:endParaRPr lang="en-US"/>
          </a:p>
        </p:txBody>
      </p:sp>
    </p:spTree>
    <p:extLst>
      <p:ext uri="{BB962C8B-B14F-4D97-AF65-F5344CB8AC3E}">
        <p14:creationId xmlns:p14="http://schemas.microsoft.com/office/powerpoint/2010/main" val="1707342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16</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449697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17</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796973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18</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89405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19</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3138053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843677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p:spPr>
        <p:txBody>
          <a:bodyPr/>
          <a:lstStyle/>
          <a:p>
            <a:fld id="{44568A6C-450F-471D-B678-E5AD07D5D05D}" type="slidenum">
              <a:rPr lang="en-US"/>
              <a:pPr/>
              <a:t>20</a:t>
            </a:fld>
            <a:endParaRPr lang="en-US"/>
          </a:p>
        </p:txBody>
      </p:sp>
      <p:sp>
        <p:nvSpPr>
          <p:cNvPr id="72707" name="Text Box 1"/>
          <p:cNvSpPr txBox="1">
            <a:spLocks noChangeArrowheads="1"/>
          </p:cNvSpPr>
          <p:nvPr/>
        </p:nvSpPr>
        <p:spPr bwMode="auto">
          <a:xfrm>
            <a:off x="2971800" y="533400"/>
            <a:ext cx="3657600" cy="2743200"/>
          </a:xfrm>
          <a:prstGeom prst="rect">
            <a:avLst/>
          </a:prstGeom>
          <a:solidFill>
            <a:srgbClr val="FFFFFF"/>
          </a:solidFill>
          <a:ln w="9525">
            <a:solidFill>
              <a:srgbClr val="000000"/>
            </a:solidFill>
            <a:miter lim="800000"/>
            <a:headEnd/>
            <a:tailEnd/>
          </a:ln>
        </p:spPr>
        <p:txBody>
          <a:bodyPr wrap="none" anchor="ctr"/>
          <a:lstStyle/>
          <a:p>
            <a:endParaRPr lang="en-SG"/>
          </a:p>
        </p:txBody>
      </p:sp>
      <p:sp>
        <p:nvSpPr>
          <p:cNvPr id="72708" name="Rectangle 2"/>
          <p:cNvSpPr txBox="1">
            <a:spLocks noGrp="1" noChangeArrowheads="1"/>
          </p:cNvSpPr>
          <p:nvPr>
            <p:ph type="body"/>
          </p:nvPr>
        </p:nvSpPr>
        <p:spPr>
          <a:xfrm>
            <a:off x="1295400" y="3505200"/>
            <a:ext cx="7010400" cy="3276600"/>
          </a:xfrm>
          <a:noFill/>
          <a:ln/>
        </p:spPr>
        <p:txBody>
          <a:bodyPr wrap="none" anchor="ctr"/>
          <a:lstStyle/>
          <a:p>
            <a:endParaRPr lang="en-US"/>
          </a:p>
        </p:txBody>
      </p:sp>
    </p:spTree>
    <p:extLst>
      <p:ext uri="{BB962C8B-B14F-4D97-AF65-F5344CB8AC3E}">
        <p14:creationId xmlns:p14="http://schemas.microsoft.com/office/powerpoint/2010/main" val="4097648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4176245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22</a:t>
            </a:fld>
            <a:endParaRPr lang="en-US"/>
          </a:p>
        </p:txBody>
      </p:sp>
    </p:spTree>
    <p:extLst>
      <p:ext uri="{BB962C8B-B14F-4D97-AF65-F5344CB8AC3E}">
        <p14:creationId xmlns:p14="http://schemas.microsoft.com/office/powerpoint/2010/main" val="3773907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23</a:t>
            </a:fld>
            <a:endParaRPr lang="en-US"/>
          </a:p>
        </p:txBody>
      </p:sp>
    </p:spTree>
    <p:extLst>
      <p:ext uri="{BB962C8B-B14F-4D97-AF65-F5344CB8AC3E}">
        <p14:creationId xmlns:p14="http://schemas.microsoft.com/office/powerpoint/2010/main" val="4077953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Sensors and actuators play a crucial role in the functioning of IoT devices. They allow these devices to perceive and interact with the physical world. Sensors serve as the device's eyes, collecting data from the environment and sending it to the processor. A device's actuators, on the other hand, act as its "hands," allowing it to manipulate and influence the physical world. Sensors and actuators work together to make IoT devices intelligent, allowing them to respond to changing conditions and interact with the world in meaningful ways.</a:t>
            </a:r>
          </a:p>
        </p:txBody>
      </p:sp>
      <p:sp>
        <p:nvSpPr>
          <p:cNvPr id="4" name="Slide Number Placeholder 3"/>
          <p:cNvSpPr>
            <a:spLocks noGrp="1"/>
          </p:cNvSpPr>
          <p:nvPr>
            <p:ph type="sldNum" sz="quarter" idx="10"/>
          </p:nvPr>
        </p:nvSpPr>
        <p:spPr/>
        <p:txBody>
          <a:bodyPr/>
          <a:lstStyle/>
          <a:p>
            <a:fld id="{3075746C-E621-8E4B-8CC0-3BE97110A356}" type="slidenum">
              <a:rPr lang="en-US" smtClean="0"/>
              <a:t>24</a:t>
            </a:fld>
            <a:endParaRPr lang="en-US"/>
          </a:p>
        </p:txBody>
      </p:sp>
    </p:spTree>
    <p:extLst>
      <p:ext uri="{BB962C8B-B14F-4D97-AF65-F5344CB8AC3E}">
        <p14:creationId xmlns:p14="http://schemas.microsoft.com/office/powerpoint/2010/main" val="52363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SG" dirty="0">
                <a:solidFill>
                  <a:srgbClr val="0E101A"/>
                </a:solidFill>
                <a:effectLst/>
              </a:rPr>
              <a:t>Let's begin by discussing Actuators. They are a crucial component in IoT devices, allowing them to modify physical quantities and interact with the environment.</a:t>
            </a:r>
          </a:p>
          <a:p>
            <a:pPr>
              <a:spcBef>
                <a:spcPts val="0"/>
              </a:spcBef>
              <a:spcAft>
                <a:spcPts val="0"/>
              </a:spcAft>
            </a:pPr>
            <a:endParaRPr lang="en-SG" dirty="0">
              <a:solidFill>
                <a:srgbClr val="0E101A"/>
              </a:solidFill>
              <a:effectLst/>
            </a:endParaRPr>
          </a:p>
          <a:p>
            <a:pPr>
              <a:spcBef>
                <a:spcPts val="0"/>
              </a:spcBef>
              <a:spcAft>
                <a:spcPts val="0"/>
              </a:spcAft>
            </a:pPr>
            <a:r>
              <a:rPr lang="en-SG" dirty="0">
                <a:solidFill>
                  <a:srgbClr val="0E101A"/>
                </a:solidFill>
                <a:effectLst/>
              </a:rPr>
              <a:t>Actuators come in various types, each with its unique function. Some of the most common types include:</a:t>
            </a:r>
          </a:p>
          <a:p>
            <a:pPr>
              <a:spcBef>
                <a:spcPts val="0"/>
              </a:spcBef>
              <a:spcAft>
                <a:spcPts val="0"/>
              </a:spcAft>
            </a:pPr>
            <a:endParaRPr lang="en-SG" dirty="0">
              <a:solidFill>
                <a:srgbClr val="0E101A"/>
              </a:solidFill>
              <a:effectLst/>
            </a:endParaRPr>
          </a:p>
          <a:p>
            <a:pPr>
              <a:spcBef>
                <a:spcPts val="0"/>
              </a:spcBef>
              <a:spcAft>
                <a:spcPts val="0"/>
              </a:spcAft>
              <a:buFont typeface="+mj-lt"/>
              <a:buAutoNum type="arabicPeriod"/>
            </a:pPr>
            <a:r>
              <a:rPr lang="en-SG" dirty="0">
                <a:solidFill>
                  <a:srgbClr val="0E101A"/>
                </a:solidFill>
                <a:effectLst/>
              </a:rPr>
              <a:t>Light/LEDs - These emit electromagnetic radiation in the light spectrum, providing us with a visual representation of the world.</a:t>
            </a:r>
          </a:p>
          <a:p>
            <a:pPr>
              <a:spcBef>
                <a:spcPts val="0"/>
              </a:spcBef>
              <a:spcAft>
                <a:spcPts val="0"/>
              </a:spcAft>
              <a:buFont typeface="+mj-lt"/>
              <a:buAutoNum type="arabicPeriod"/>
            </a:pPr>
            <a:endParaRPr lang="en-SG" dirty="0">
              <a:solidFill>
                <a:srgbClr val="0E101A"/>
              </a:solidFill>
              <a:effectLst/>
            </a:endParaRPr>
          </a:p>
          <a:p>
            <a:pPr>
              <a:spcBef>
                <a:spcPts val="0"/>
              </a:spcBef>
              <a:spcAft>
                <a:spcPts val="0"/>
              </a:spcAft>
              <a:buFont typeface="+mj-lt"/>
              <a:buAutoNum type="arabicPeriod"/>
            </a:pPr>
            <a:r>
              <a:rPr lang="en-SG" dirty="0">
                <a:solidFill>
                  <a:srgbClr val="0E101A"/>
                </a:solidFill>
                <a:effectLst/>
              </a:rPr>
              <a:t>Motors - These allow IoT devices to move and physically interact with their surroundings.</a:t>
            </a:r>
          </a:p>
          <a:p>
            <a:pPr>
              <a:spcBef>
                <a:spcPts val="0"/>
              </a:spcBef>
              <a:spcAft>
                <a:spcPts val="0"/>
              </a:spcAft>
              <a:buFont typeface="+mj-lt"/>
              <a:buAutoNum type="arabicPeriod"/>
            </a:pPr>
            <a:endParaRPr lang="en-SG" dirty="0">
              <a:solidFill>
                <a:srgbClr val="0E101A"/>
              </a:solidFill>
              <a:effectLst/>
            </a:endParaRPr>
          </a:p>
          <a:p>
            <a:pPr>
              <a:spcBef>
                <a:spcPts val="0"/>
              </a:spcBef>
              <a:spcAft>
                <a:spcPts val="0"/>
              </a:spcAft>
              <a:buFont typeface="+mj-lt"/>
              <a:buAutoNum type="arabicPeriod"/>
            </a:pPr>
            <a:r>
              <a:rPr lang="en-SG" dirty="0">
                <a:solidFill>
                  <a:srgbClr val="0E101A"/>
                </a:solidFill>
                <a:effectLst/>
              </a:rPr>
              <a:t>Speakers - These generate acoustic signals by emitting sound waves, allowing the device to communicate in the auditory domain.</a:t>
            </a:r>
          </a:p>
          <a:p>
            <a:pPr>
              <a:spcBef>
                <a:spcPts val="0"/>
              </a:spcBef>
              <a:spcAft>
                <a:spcPts val="0"/>
              </a:spcAft>
              <a:buFont typeface="+mj-lt"/>
              <a:buAutoNum type="arabicPeriod"/>
            </a:pPr>
            <a:endParaRPr lang="en-SG" dirty="0">
              <a:solidFill>
                <a:srgbClr val="0E101A"/>
              </a:solidFill>
              <a:effectLst/>
            </a:endParaRPr>
          </a:p>
          <a:p>
            <a:pPr>
              <a:spcBef>
                <a:spcPts val="0"/>
              </a:spcBef>
              <a:spcAft>
                <a:spcPts val="0"/>
              </a:spcAft>
            </a:pPr>
            <a:r>
              <a:rPr lang="en-SG" dirty="0">
                <a:solidFill>
                  <a:srgbClr val="0E101A"/>
                </a:solidFill>
                <a:effectLst/>
              </a:rPr>
              <a:t>It is important to note that the choice of the actuator depends on the specific task that the IoT device is designed to perform and the environment in which it will operate. As a result, each type of actuator has its advantages and disadvantages, and selecting the appropriate actuator will play a key role in determining the overall performance and effectiveness of the device.</a:t>
            </a:r>
          </a:p>
          <a:p>
            <a:pPr>
              <a:spcBef>
                <a:spcPts val="0"/>
              </a:spcBef>
              <a:spcAft>
                <a:spcPts val="0"/>
              </a:spcAft>
            </a:pPr>
            <a:br>
              <a:rPr lang="en-SG" dirty="0">
                <a:solidFill>
                  <a:srgbClr val="0E101A"/>
                </a:solidFill>
                <a:effectLst/>
              </a:rPr>
            </a:br>
            <a:endParaRPr lang="en-SG" dirty="0">
              <a:solidFill>
                <a:srgbClr val="0E101A"/>
              </a:solidFill>
              <a:effectLst/>
            </a:endParaRPr>
          </a:p>
          <a:p>
            <a:pPr>
              <a:spcBef>
                <a:spcPts val="0"/>
              </a:spcBef>
              <a:spcAft>
                <a:spcPts val="0"/>
              </a:spcAft>
            </a:pPr>
            <a:r>
              <a:rPr lang="en-SG" dirty="0">
                <a:solidFill>
                  <a:srgbClr val="0E101A"/>
                </a:solidFill>
                <a:effectLst/>
              </a:rPr>
              <a:t>Typically, actuation is an energy-expensive task.</a:t>
            </a:r>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25</a:t>
            </a:fld>
            <a:endParaRPr lang="en-US"/>
          </a:p>
        </p:txBody>
      </p:sp>
    </p:spTree>
    <p:extLst>
      <p:ext uri="{BB962C8B-B14F-4D97-AF65-F5344CB8AC3E}">
        <p14:creationId xmlns:p14="http://schemas.microsoft.com/office/powerpoint/2010/main" val="344968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Light Emitting Diodes (LEDs) are vital actuators for embedded and Internet of Things (IoT) devices. They provide a visual indication of the device's state and can also be used for debugging purposes. LEDs are directional components that allow current to flow in one direction only. </a:t>
            </a:r>
          </a:p>
          <a:p>
            <a:pPr algn="l"/>
            <a:endParaRPr lang="en-SG" dirty="0">
              <a:latin typeface="Söhne"/>
            </a:endParaRPr>
          </a:p>
          <a:p>
            <a:pPr algn="l"/>
            <a:r>
              <a:rPr lang="en-SG" b="0" i="0" dirty="0">
                <a:effectLst/>
                <a:latin typeface="Söhne"/>
              </a:rPr>
              <a:t>Typically, the cathode, where the current flows, is the shorter side of the LED. LEDs are an effective way to indicate the status of a device and provide feedback during the development and testing phase. </a:t>
            </a:r>
          </a:p>
          <a:p>
            <a:pPr algn="l"/>
            <a:endParaRPr lang="en-SG" dirty="0">
              <a:latin typeface="Söhne"/>
            </a:endParaRPr>
          </a:p>
          <a:p>
            <a:pPr algn="l"/>
            <a:endParaRPr lang="en-SG" b="0" i="0" dirty="0">
              <a:effectLst/>
              <a:latin typeface="Söhne"/>
            </a:endParaRPr>
          </a:p>
          <a:p>
            <a:pPr algn="l"/>
            <a:r>
              <a:rPr lang="en-SG" b="0" i="0" dirty="0">
                <a:effectLst/>
                <a:latin typeface="Söhne"/>
              </a:rPr>
              <a:t>They are also commonly used in consumer electronics and lighting applications.</a:t>
            </a:r>
          </a:p>
          <a:p>
            <a:br>
              <a:rPr lang="en-SG" dirty="0"/>
            </a:br>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26</a:t>
            </a:fld>
            <a:endParaRPr lang="sv-SE"/>
          </a:p>
        </p:txBody>
      </p:sp>
    </p:spTree>
    <p:extLst>
      <p:ext uri="{BB962C8B-B14F-4D97-AF65-F5344CB8AC3E}">
        <p14:creationId xmlns:p14="http://schemas.microsoft.com/office/powerpoint/2010/main" val="3169028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A unique variant of LEDs is the RGB (Red, Green, Blue) LED, which allows for the emission of three different </a:t>
            </a:r>
            <a:r>
              <a:rPr lang="en-SG" b="0" i="0" dirty="0" err="1">
                <a:effectLst/>
                <a:latin typeface="Söhne"/>
              </a:rPr>
              <a:t>colors</a:t>
            </a:r>
            <a:r>
              <a:rPr lang="en-SG" b="0" i="0" dirty="0">
                <a:effectLst/>
                <a:latin typeface="Söhne"/>
              </a:rPr>
              <a:t>. The short leads are the negative end, and each </a:t>
            </a:r>
            <a:r>
              <a:rPr lang="en-SG" b="0" i="0" dirty="0" err="1">
                <a:effectLst/>
                <a:latin typeface="Söhne"/>
              </a:rPr>
              <a:t>color</a:t>
            </a:r>
            <a:r>
              <a:rPr lang="en-SG" b="0" i="0" dirty="0">
                <a:effectLst/>
                <a:latin typeface="Söhne"/>
              </a:rPr>
              <a:t> has its own separate wire. By combining signals on multiple wires, a range of </a:t>
            </a:r>
            <a:r>
              <a:rPr lang="en-SG" b="0" i="0" dirty="0" err="1">
                <a:effectLst/>
                <a:latin typeface="Söhne"/>
              </a:rPr>
              <a:t>colors</a:t>
            </a:r>
            <a:r>
              <a:rPr lang="en-SG" b="0" i="0" dirty="0">
                <a:effectLst/>
                <a:latin typeface="Söhne"/>
              </a:rPr>
              <a:t> can be produced. RGB LEDs provide a versatile and efficient solution for adding </a:t>
            </a:r>
            <a:r>
              <a:rPr lang="en-SG" b="0" i="0" dirty="0" err="1">
                <a:effectLst/>
                <a:latin typeface="Söhne"/>
              </a:rPr>
              <a:t>color</a:t>
            </a:r>
            <a:r>
              <a:rPr lang="en-SG" b="0" i="0" dirty="0">
                <a:effectLst/>
                <a:latin typeface="Söhne"/>
              </a:rPr>
              <a:t> to embedded and IoT devices, as well as for lighting applications. By controlling the intensity of each </a:t>
            </a:r>
            <a:r>
              <a:rPr lang="en-SG" b="0" i="0" dirty="0" err="1">
                <a:effectLst/>
                <a:latin typeface="Söhne"/>
              </a:rPr>
              <a:t>color</a:t>
            </a:r>
            <a:r>
              <a:rPr lang="en-SG" b="0" i="0" dirty="0">
                <a:effectLst/>
                <a:latin typeface="Söhne"/>
              </a:rPr>
              <a:t>, a wide range of hues and shades can be generated, making RGB LEDs ideal for applications where dynamic </a:t>
            </a:r>
            <a:r>
              <a:rPr lang="en-SG" b="0" i="0" dirty="0" err="1">
                <a:effectLst/>
                <a:latin typeface="Söhne"/>
              </a:rPr>
              <a:t>color</a:t>
            </a:r>
            <a:r>
              <a:rPr lang="en-SG" b="0" i="0" dirty="0">
                <a:effectLst/>
                <a:latin typeface="Söhne"/>
              </a:rPr>
              <a:t> changes are desired.</a:t>
            </a:r>
          </a:p>
          <a:p>
            <a:br>
              <a:rPr lang="en-SG" dirty="0"/>
            </a:br>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27</a:t>
            </a:fld>
            <a:endParaRPr lang="sv-SE"/>
          </a:p>
        </p:txBody>
      </p:sp>
    </p:spTree>
    <p:extLst>
      <p:ext uri="{BB962C8B-B14F-4D97-AF65-F5344CB8AC3E}">
        <p14:creationId xmlns:p14="http://schemas.microsoft.com/office/powerpoint/2010/main" val="1429850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28</a:t>
            </a:fld>
            <a:endParaRPr lang="sv-SE"/>
          </a:p>
        </p:txBody>
      </p:sp>
    </p:spTree>
    <p:extLst>
      <p:ext uri="{BB962C8B-B14F-4D97-AF65-F5344CB8AC3E}">
        <p14:creationId xmlns:p14="http://schemas.microsoft.com/office/powerpoint/2010/main" val="3486205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r>
              <a:rPr lang="en-US" dirty="0"/>
              <a:t>Sensors enable the measurement of physical phenomena and play a crucial role in functioning Internet of Things (IoT) devices. Sensors come in various shapes and sizes and allow IoT devices to perceive the world around them. </a:t>
            </a:r>
          </a:p>
          <a:p>
            <a:pPr marL="171450" indent="-171450">
              <a:buFontTx/>
              <a:buChar char="-"/>
            </a:pPr>
            <a:endParaRPr lang="en-US" dirty="0"/>
          </a:p>
          <a:p>
            <a:pPr marL="171450" indent="-171450">
              <a:buFontTx/>
              <a:buChar char="-"/>
            </a:pPr>
            <a:r>
              <a:rPr lang="en-US" dirty="0"/>
              <a:t>Over the past few decades, sensors have undergone significant advancements, becoming low-power, capable, and versatile. As a result, sensors are often the lowest power-consuming component in a typical IoT device. </a:t>
            </a:r>
          </a:p>
          <a:p>
            <a:pPr marL="171450" indent="-171450">
              <a:buFontTx/>
              <a:buChar char="-"/>
            </a:pPr>
            <a:endParaRPr lang="en-US" dirty="0"/>
          </a:p>
          <a:p>
            <a:pPr marL="171450" indent="-171450">
              <a:buFontTx/>
              <a:buChar char="-"/>
            </a:pPr>
            <a:r>
              <a:rPr lang="en-US" dirty="0"/>
              <a:t>This has enabled the widespread adoption of sensors in various applications, from environmental monitoring to industrial automation.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29</a:t>
            </a:fld>
            <a:endParaRPr lang="en-US"/>
          </a:p>
        </p:txBody>
      </p:sp>
    </p:spTree>
    <p:extLst>
      <p:ext uri="{BB962C8B-B14F-4D97-AF65-F5344CB8AC3E}">
        <p14:creationId xmlns:p14="http://schemas.microsoft.com/office/powerpoint/2010/main" val="1381365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2443499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30</a:t>
            </a:fld>
            <a:endParaRPr lang="en-US"/>
          </a:p>
        </p:txBody>
      </p:sp>
    </p:spTree>
    <p:extLst>
      <p:ext uri="{BB962C8B-B14F-4D97-AF65-F5344CB8AC3E}">
        <p14:creationId xmlns:p14="http://schemas.microsoft.com/office/powerpoint/2010/main" val="904190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31</a:t>
            </a:fld>
            <a:endParaRPr lang="en-US"/>
          </a:p>
        </p:txBody>
      </p:sp>
    </p:spTree>
    <p:extLst>
      <p:ext uri="{BB962C8B-B14F-4D97-AF65-F5344CB8AC3E}">
        <p14:creationId xmlns:p14="http://schemas.microsoft.com/office/powerpoint/2010/main" val="1828621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3453423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33</a:t>
            </a:fld>
            <a:endParaRPr lang="en-US"/>
          </a:p>
        </p:txBody>
      </p:sp>
    </p:spTree>
    <p:extLst>
      <p:ext uri="{BB962C8B-B14F-4D97-AF65-F5344CB8AC3E}">
        <p14:creationId xmlns:p14="http://schemas.microsoft.com/office/powerpoint/2010/main" val="3186267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34</a:t>
            </a:fld>
            <a:endParaRPr lang="en-US"/>
          </a:p>
        </p:txBody>
      </p:sp>
    </p:spTree>
    <p:extLst>
      <p:ext uri="{BB962C8B-B14F-4D97-AF65-F5344CB8AC3E}">
        <p14:creationId xmlns:p14="http://schemas.microsoft.com/office/powerpoint/2010/main" val="4257481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types of sensors and sensing methods: active and passive. Active sensors actively emit a signal, which is then reflected off the environment and captured back by the sensor to gather information about the surroundings. In contrast, passive sensors do not emit any</a:t>
            </a:r>
          </a:p>
        </p:txBody>
      </p:sp>
      <p:sp>
        <p:nvSpPr>
          <p:cNvPr id="4" name="Slide Number Placeholder 3"/>
          <p:cNvSpPr>
            <a:spLocks noGrp="1"/>
          </p:cNvSpPr>
          <p:nvPr>
            <p:ph type="sldNum" sz="quarter" idx="5"/>
          </p:nvPr>
        </p:nvSpPr>
        <p:spPr/>
        <p:txBody>
          <a:bodyPr/>
          <a:lstStyle/>
          <a:p>
            <a:fld id="{87429048-48E3-CB4A-BCD4-0EFC36288878}" type="slidenum">
              <a:rPr lang="sv-SE" smtClean="0"/>
              <a:t>35</a:t>
            </a:fld>
            <a:endParaRPr lang="sv-SE"/>
          </a:p>
        </p:txBody>
      </p:sp>
    </p:spTree>
    <p:extLst>
      <p:ext uri="{BB962C8B-B14F-4D97-AF65-F5344CB8AC3E}">
        <p14:creationId xmlns:p14="http://schemas.microsoft.com/office/powerpoint/2010/main" val="2648407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0" i="0" dirty="0">
                <a:effectLst/>
                <a:latin typeface="Söhne"/>
              </a:rPr>
              <a:t>Typically, for Internet of Things (IoT) devices, passive sensing is the preferred method due to its lower cost (as passive sensors are cheaper) and reduced energy consumption. With passive sensing, the sensors do not emit any signals and instead gather information from the environment without actively participating, resulting in lower energy usage.</a:t>
            </a:r>
          </a:p>
          <a:p>
            <a:br>
              <a:rPr lang="en-SG" dirty="0"/>
            </a:br>
            <a:r>
              <a:rPr lang="en-SG" dirty="0"/>
              <a:t>Typical example of active sensing system includes:</a:t>
            </a:r>
          </a:p>
          <a:p>
            <a:pPr marL="228600" indent="-228600">
              <a:buAutoNum type="alphaLcParenR"/>
            </a:pPr>
            <a:r>
              <a:rPr lang="en-SG" dirty="0"/>
              <a:t>Flash photography</a:t>
            </a:r>
          </a:p>
          <a:p>
            <a:r>
              <a:rPr lang="en-SG" dirty="0"/>
              <a:t>Flash lightens the room and then image is snapped by a camera</a:t>
            </a:r>
          </a:p>
          <a:p>
            <a:r>
              <a:rPr lang="en-SG" dirty="0"/>
              <a:t>b) Ultrasonic sensing</a:t>
            </a:r>
          </a:p>
          <a:p>
            <a:r>
              <a:rPr lang="en-SG" dirty="0"/>
              <a:t>c)Lidar</a:t>
            </a:r>
          </a:p>
          <a:p>
            <a:endParaRPr lang="en-SG" dirty="0"/>
          </a:p>
          <a:p>
            <a:r>
              <a:rPr lang="en-SG" dirty="0"/>
              <a:t>Lets look into ultrasonic and lidar</a:t>
            </a:r>
          </a:p>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36</a:t>
            </a:fld>
            <a:endParaRPr lang="sv-SE"/>
          </a:p>
        </p:txBody>
      </p:sp>
    </p:spTree>
    <p:extLst>
      <p:ext uri="{BB962C8B-B14F-4D97-AF65-F5344CB8AC3E}">
        <p14:creationId xmlns:p14="http://schemas.microsoft.com/office/powerpoint/2010/main" val="2292577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37</a:t>
            </a:fld>
            <a:endParaRPr lang="sv-SE"/>
          </a:p>
        </p:txBody>
      </p:sp>
    </p:spTree>
    <p:extLst>
      <p:ext uri="{BB962C8B-B14F-4D97-AF65-F5344CB8AC3E}">
        <p14:creationId xmlns:p14="http://schemas.microsoft.com/office/powerpoint/2010/main" val="3208693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38</a:t>
            </a:fld>
            <a:endParaRPr lang="sv-SE"/>
          </a:p>
        </p:txBody>
      </p:sp>
    </p:spTree>
    <p:extLst>
      <p:ext uri="{BB962C8B-B14F-4D97-AF65-F5344CB8AC3E}">
        <p14:creationId xmlns:p14="http://schemas.microsoft.com/office/powerpoint/2010/main" val="2437712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39</a:t>
            </a:fld>
            <a:endParaRPr lang="sv-SE"/>
          </a:p>
        </p:txBody>
      </p:sp>
    </p:spTree>
    <p:extLst>
      <p:ext uri="{BB962C8B-B14F-4D97-AF65-F5344CB8AC3E}">
        <p14:creationId xmlns:p14="http://schemas.microsoft.com/office/powerpoint/2010/main" val="1295521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2255760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40</a:t>
            </a:fld>
            <a:endParaRPr lang="sv-SE"/>
          </a:p>
        </p:txBody>
      </p:sp>
    </p:spTree>
    <p:extLst>
      <p:ext uri="{BB962C8B-B14F-4D97-AF65-F5344CB8AC3E}">
        <p14:creationId xmlns:p14="http://schemas.microsoft.com/office/powerpoint/2010/main" val="3891078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41</a:t>
            </a:fld>
            <a:endParaRPr lang="sv-SE"/>
          </a:p>
        </p:txBody>
      </p:sp>
    </p:spTree>
    <p:extLst>
      <p:ext uri="{BB962C8B-B14F-4D97-AF65-F5344CB8AC3E}">
        <p14:creationId xmlns:p14="http://schemas.microsoft.com/office/powerpoint/2010/main" val="629295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42</a:t>
            </a:fld>
            <a:endParaRPr lang="en-US"/>
          </a:p>
        </p:txBody>
      </p:sp>
    </p:spTree>
    <p:extLst>
      <p:ext uri="{BB962C8B-B14F-4D97-AF65-F5344CB8AC3E}">
        <p14:creationId xmlns:p14="http://schemas.microsoft.com/office/powerpoint/2010/main" val="3891269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43</a:t>
            </a:fld>
            <a:endParaRPr lang="en-US"/>
          </a:p>
        </p:txBody>
      </p:sp>
    </p:spTree>
    <p:extLst>
      <p:ext uri="{BB962C8B-B14F-4D97-AF65-F5344CB8AC3E}">
        <p14:creationId xmlns:p14="http://schemas.microsoft.com/office/powerpoint/2010/main" val="2142441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44</a:t>
            </a:fld>
            <a:endParaRPr lang="sv-SE"/>
          </a:p>
        </p:txBody>
      </p:sp>
    </p:spTree>
    <p:extLst>
      <p:ext uri="{BB962C8B-B14F-4D97-AF65-F5344CB8AC3E}">
        <p14:creationId xmlns:p14="http://schemas.microsoft.com/office/powerpoint/2010/main" val="21429875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45</a:t>
            </a:fld>
            <a:endParaRPr lang="sv-SE"/>
          </a:p>
        </p:txBody>
      </p:sp>
    </p:spTree>
    <p:extLst>
      <p:ext uri="{BB962C8B-B14F-4D97-AF65-F5344CB8AC3E}">
        <p14:creationId xmlns:p14="http://schemas.microsoft.com/office/powerpoint/2010/main" val="2605690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46</a:t>
            </a:fld>
            <a:endParaRPr lang="sv-SE"/>
          </a:p>
        </p:txBody>
      </p:sp>
    </p:spTree>
    <p:extLst>
      <p:ext uri="{BB962C8B-B14F-4D97-AF65-F5344CB8AC3E}">
        <p14:creationId xmlns:p14="http://schemas.microsoft.com/office/powerpoint/2010/main" val="3535295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47</a:t>
            </a:fld>
            <a:endParaRPr lang="sv-SE"/>
          </a:p>
        </p:txBody>
      </p:sp>
    </p:spTree>
    <p:extLst>
      <p:ext uri="{BB962C8B-B14F-4D97-AF65-F5344CB8AC3E}">
        <p14:creationId xmlns:p14="http://schemas.microsoft.com/office/powerpoint/2010/main" val="3233259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48</a:t>
            </a:fld>
            <a:endParaRPr lang="sv-SE"/>
          </a:p>
        </p:txBody>
      </p:sp>
    </p:spTree>
    <p:extLst>
      <p:ext uri="{BB962C8B-B14F-4D97-AF65-F5344CB8AC3E}">
        <p14:creationId xmlns:p14="http://schemas.microsoft.com/office/powerpoint/2010/main" val="28867581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49</a:t>
            </a:fld>
            <a:endParaRPr lang="sv-SE"/>
          </a:p>
        </p:txBody>
      </p:sp>
    </p:spTree>
    <p:extLst>
      <p:ext uri="{BB962C8B-B14F-4D97-AF65-F5344CB8AC3E}">
        <p14:creationId xmlns:p14="http://schemas.microsoft.com/office/powerpoint/2010/main" val="3386082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1913458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50</a:t>
            </a:fld>
            <a:endParaRPr lang="sv-SE"/>
          </a:p>
        </p:txBody>
      </p:sp>
    </p:spTree>
    <p:extLst>
      <p:ext uri="{BB962C8B-B14F-4D97-AF65-F5344CB8AC3E}">
        <p14:creationId xmlns:p14="http://schemas.microsoft.com/office/powerpoint/2010/main" val="6285781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4264579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52</a:t>
            </a:fld>
            <a:endParaRPr lang="sv-SE"/>
          </a:p>
        </p:txBody>
      </p:sp>
    </p:spTree>
    <p:extLst>
      <p:ext uri="{BB962C8B-B14F-4D97-AF65-F5344CB8AC3E}">
        <p14:creationId xmlns:p14="http://schemas.microsoft.com/office/powerpoint/2010/main" val="659996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53</a:t>
            </a:fld>
            <a:endParaRPr lang="sv-SE"/>
          </a:p>
        </p:txBody>
      </p:sp>
    </p:spTree>
    <p:extLst>
      <p:ext uri="{BB962C8B-B14F-4D97-AF65-F5344CB8AC3E}">
        <p14:creationId xmlns:p14="http://schemas.microsoft.com/office/powerpoint/2010/main" val="1213600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54</a:t>
            </a:fld>
            <a:endParaRPr lang="sv-SE"/>
          </a:p>
        </p:txBody>
      </p:sp>
    </p:spTree>
    <p:extLst>
      <p:ext uri="{BB962C8B-B14F-4D97-AF65-F5344CB8AC3E}">
        <p14:creationId xmlns:p14="http://schemas.microsoft.com/office/powerpoint/2010/main" val="490228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55</a:t>
            </a:fld>
            <a:endParaRPr lang="sv-SE"/>
          </a:p>
        </p:txBody>
      </p:sp>
    </p:spTree>
    <p:extLst>
      <p:ext uri="{BB962C8B-B14F-4D97-AF65-F5344CB8AC3E}">
        <p14:creationId xmlns:p14="http://schemas.microsoft.com/office/powerpoint/2010/main" val="41803527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56</a:t>
            </a:fld>
            <a:endParaRPr lang="sv-SE"/>
          </a:p>
        </p:txBody>
      </p:sp>
    </p:spTree>
    <p:extLst>
      <p:ext uri="{BB962C8B-B14F-4D97-AF65-F5344CB8AC3E}">
        <p14:creationId xmlns:p14="http://schemas.microsoft.com/office/powerpoint/2010/main" val="5675612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57</a:t>
            </a:fld>
            <a:endParaRPr lang="en-US"/>
          </a:p>
        </p:txBody>
      </p:sp>
    </p:spTree>
    <p:extLst>
      <p:ext uri="{BB962C8B-B14F-4D97-AF65-F5344CB8AC3E}">
        <p14:creationId xmlns:p14="http://schemas.microsoft.com/office/powerpoint/2010/main" val="2165790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58</a:t>
            </a:fld>
            <a:endParaRPr lang="sv-SE"/>
          </a:p>
        </p:txBody>
      </p:sp>
    </p:spTree>
    <p:extLst>
      <p:ext uri="{BB962C8B-B14F-4D97-AF65-F5344CB8AC3E}">
        <p14:creationId xmlns:p14="http://schemas.microsoft.com/office/powerpoint/2010/main" val="23330342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59</a:t>
            </a:fld>
            <a:endParaRPr lang="sv-SE"/>
          </a:p>
        </p:txBody>
      </p:sp>
    </p:spTree>
    <p:extLst>
      <p:ext uri="{BB962C8B-B14F-4D97-AF65-F5344CB8AC3E}">
        <p14:creationId xmlns:p14="http://schemas.microsoft.com/office/powerpoint/2010/main" val="380025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115795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60</a:t>
            </a:fld>
            <a:endParaRPr lang="sv-SE"/>
          </a:p>
        </p:txBody>
      </p:sp>
    </p:spTree>
    <p:extLst>
      <p:ext uri="{BB962C8B-B14F-4D97-AF65-F5344CB8AC3E}">
        <p14:creationId xmlns:p14="http://schemas.microsoft.com/office/powerpoint/2010/main" val="2084189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61</a:t>
            </a:fld>
            <a:endParaRPr lang="sv-SE"/>
          </a:p>
        </p:txBody>
      </p:sp>
    </p:spTree>
    <p:extLst>
      <p:ext uri="{BB962C8B-B14F-4D97-AF65-F5344CB8AC3E}">
        <p14:creationId xmlns:p14="http://schemas.microsoft.com/office/powerpoint/2010/main" val="2889351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62</a:t>
            </a:fld>
            <a:endParaRPr lang="sv-SE"/>
          </a:p>
        </p:txBody>
      </p:sp>
    </p:spTree>
    <p:extLst>
      <p:ext uri="{BB962C8B-B14F-4D97-AF65-F5344CB8AC3E}">
        <p14:creationId xmlns:p14="http://schemas.microsoft.com/office/powerpoint/2010/main" val="26928043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63</a:t>
            </a:fld>
            <a:endParaRPr lang="sv-SE"/>
          </a:p>
        </p:txBody>
      </p:sp>
    </p:spTree>
    <p:extLst>
      <p:ext uri="{BB962C8B-B14F-4D97-AF65-F5344CB8AC3E}">
        <p14:creationId xmlns:p14="http://schemas.microsoft.com/office/powerpoint/2010/main" val="18433120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64</a:t>
            </a:fld>
            <a:endParaRPr lang="sv-SE"/>
          </a:p>
        </p:txBody>
      </p:sp>
    </p:spTree>
    <p:extLst>
      <p:ext uri="{BB962C8B-B14F-4D97-AF65-F5344CB8AC3E}">
        <p14:creationId xmlns:p14="http://schemas.microsoft.com/office/powerpoint/2010/main" val="35620156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65</a:t>
            </a:fld>
            <a:endParaRPr lang="sv-SE"/>
          </a:p>
        </p:txBody>
      </p:sp>
    </p:spTree>
    <p:extLst>
      <p:ext uri="{BB962C8B-B14F-4D97-AF65-F5344CB8AC3E}">
        <p14:creationId xmlns:p14="http://schemas.microsoft.com/office/powerpoint/2010/main" val="31776481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66</a:t>
            </a:fld>
            <a:endParaRPr lang="sv-SE"/>
          </a:p>
        </p:txBody>
      </p:sp>
    </p:spTree>
    <p:extLst>
      <p:ext uri="{BB962C8B-B14F-4D97-AF65-F5344CB8AC3E}">
        <p14:creationId xmlns:p14="http://schemas.microsoft.com/office/powerpoint/2010/main" val="18679666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67</a:t>
            </a:fld>
            <a:endParaRPr lang="sv-SE"/>
          </a:p>
        </p:txBody>
      </p:sp>
    </p:spTree>
    <p:extLst>
      <p:ext uri="{BB962C8B-B14F-4D97-AF65-F5344CB8AC3E}">
        <p14:creationId xmlns:p14="http://schemas.microsoft.com/office/powerpoint/2010/main" val="23417699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68</a:t>
            </a:fld>
            <a:endParaRPr lang="en-US"/>
          </a:p>
        </p:txBody>
      </p:sp>
    </p:spTree>
    <p:extLst>
      <p:ext uri="{BB962C8B-B14F-4D97-AF65-F5344CB8AC3E}">
        <p14:creationId xmlns:p14="http://schemas.microsoft.com/office/powerpoint/2010/main" val="20641812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69</a:t>
            </a:fld>
            <a:endParaRPr lang="sv-SE"/>
          </a:p>
        </p:txBody>
      </p:sp>
    </p:spTree>
    <p:extLst>
      <p:ext uri="{BB962C8B-B14F-4D97-AF65-F5344CB8AC3E}">
        <p14:creationId xmlns:p14="http://schemas.microsoft.com/office/powerpoint/2010/main" val="3393710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861315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70</a:t>
            </a:fld>
            <a:endParaRPr lang="sv-SE"/>
          </a:p>
        </p:txBody>
      </p:sp>
    </p:spTree>
    <p:extLst>
      <p:ext uri="{BB962C8B-B14F-4D97-AF65-F5344CB8AC3E}">
        <p14:creationId xmlns:p14="http://schemas.microsoft.com/office/powerpoint/2010/main" val="32445133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71</a:t>
            </a:fld>
            <a:endParaRPr lang="sv-SE"/>
          </a:p>
        </p:txBody>
      </p:sp>
    </p:spTree>
    <p:extLst>
      <p:ext uri="{BB962C8B-B14F-4D97-AF65-F5344CB8AC3E}">
        <p14:creationId xmlns:p14="http://schemas.microsoft.com/office/powerpoint/2010/main" val="14992687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72</a:t>
            </a:fld>
            <a:endParaRPr lang="sv-SE"/>
          </a:p>
        </p:txBody>
      </p:sp>
    </p:spTree>
    <p:extLst>
      <p:ext uri="{BB962C8B-B14F-4D97-AF65-F5344CB8AC3E}">
        <p14:creationId xmlns:p14="http://schemas.microsoft.com/office/powerpoint/2010/main" val="11666169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73</a:t>
            </a:fld>
            <a:endParaRPr lang="sv-SE"/>
          </a:p>
        </p:txBody>
      </p:sp>
    </p:spTree>
    <p:extLst>
      <p:ext uri="{BB962C8B-B14F-4D97-AF65-F5344CB8AC3E}">
        <p14:creationId xmlns:p14="http://schemas.microsoft.com/office/powerpoint/2010/main" val="40818868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74</a:t>
            </a:fld>
            <a:endParaRPr lang="sv-SE"/>
          </a:p>
        </p:txBody>
      </p:sp>
    </p:spTree>
    <p:extLst>
      <p:ext uri="{BB962C8B-B14F-4D97-AF65-F5344CB8AC3E}">
        <p14:creationId xmlns:p14="http://schemas.microsoft.com/office/powerpoint/2010/main" val="29679492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75</a:t>
            </a:fld>
            <a:endParaRPr lang="sv-SE"/>
          </a:p>
        </p:txBody>
      </p:sp>
    </p:spTree>
    <p:extLst>
      <p:ext uri="{BB962C8B-B14F-4D97-AF65-F5344CB8AC3E}">
        <p14:creationId xmlns:p14="http://schemas.microsoft.com/office/powerpoint/2010/main" val="24925854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76</a:t>
            </a:fld>
            <a:endParaRPr lang="sv-SE"/>
          </a:p>
        </p:txBody>
      </p:sp>
    </p:spTree>
    <p:extLst>
      <p:ext uri="{BB962C8B-B14F-4D97-AF65-F5344CB8AC3E}">
        <p14:creationId xmlns:p14="http://schemas.microsoft.com/office/powerpoint/2010/main" val="5485498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77</a:t>
            </a:fld>
            <a:endParaRPr lang="sv-SE"/>
          </a:p>
        </p:txBody>
      </p:sp>
    </p:spTree>
    <p:extLst>
      <p:ext uri="{BB962C8B-B14F-4D97-AF65-F5344CB8AC3E}">
        <p14:creationId xmlns:p14="http://schemas.microsoft.com/office/powerpoint/2010/main" val="36601169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78</a:t>
            </a:fld>
            <a:endParaRPr lang="sv-SE"/>
          </a:p>
        </p:txBody>
      </p:sp>
    </p:spTree>
    <p:extLst>
      <p:ext uri="{BB962C8B-B14F-4D97-AF65-F5344CB8AC3E}">
        <p14:creationId xmlns:p14="http://schemas.microsoft.com/office/powerpoint/2010/main" val="42193256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79</a:t>
            </a:fld>
            <a:endParaRPr lang="sv-SE"/>
          </a:p>
        </p:txBody>
      </p:sp>
    </p:spTree>
    <p:extLst>
      <p:ext uri="{BB962C8B-B14F-4D97-AF65-F5344CB8AC3E}">
        <p14:creationId xmlns:p14="http://schemas.microsoft.com/office/powerpoint/2010/main" val="4063486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8278843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80</a:t>
            </a:fld>
            <a:endParaRPr lang="en-US"/>
          </a:p>
        </p:txBody>
      </p:sp>
    </p:spTree>
    <p:extLst>
      <p:ext uri="{BB962C8B-B14F-4D97-AF65-F5344CB8AC3E}">
        <p14:creationId xmlns:p14="http://schemas.microsoft.com/office/powerpoint/2010/main" val="30348168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81</a:t>
            </a:fld>
            <a:endParaRPr lang="en-US"/>
          </a:p>
        </p:txBody>
      </p:sp>
    </p:spTree>
    <p:extLst>
      <p:ext uri="{BB962C8B-B14F-4D97-AF65-F5344CB8AC3E}">
        <p14:creationId xmlns:p14="http://schemas.microsoft.com/office/powerpoint/2010/main" val="36204614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82</a:t>
            </a:fld>
            <a:endParaRPr lang="sv-SE"/>
          </a:p>
        </p:txBody>
      </p:sp>
    </p:spTree>
    <p:extLst>
      <p:ext uri="{BB962C8B-B14F-4D97-AF65-F5344CB8AC3E}">
        <p14:creationId xmlns:p14="http://schemas.microsoft.com/office/powerpoint/2010/main" val="32634732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83</a:t>
            </a:fld>
            <a:endParaRPr lang="sv-SE"/>
          </a:p>
        </p:txBody>
      </p:sp>
    </p:spTree>
    <p:extLst>
      <p:ext uri="{BB962C8B-B14F-4D97-AF65-F5344CB8AC3E}">
        <p14:creationId xmlns:p14="http://schemas.microsoft.com/office/powerpoint/2010/main" val="27430566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84</a:t>
            </a:fld>
            <a:endParaRPr lang="sv-SE"/>
          </a:p>
        </p:txBody>
      </p:sp>
    </p:spTree>
    <p:extLst>
      <p:ext uri="{BB962C8B-B14F-4D97-AF65-F5344CB8AC3E}">
        <p14:creationId xmlns:p14="http://schemas.microsoft.com/office/powerpoint/2010/main" val="14831913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85</a:t>
            </a:fld>
            <a:endParaRPr lang="sv-SE"/>
          </a:p>
        </p:txBody>
      </p:sp>
    </p:spTree>
    <p:extLst>
      <p:ext uri="{BB962C8B-B14F-4D97-AF65-F5344CB8AC3E}">
        <p14:creationId xmlns:p14="http://schemas.microsoft.com/office/powerpoint/2010/main" val="34737151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86</a:t>
            </a:fld>
            <a:endParaRPr lang="sv-SE"/>
          </a:p>
        </p:txBody>
      </p:sp>
    </p:spTree>
    <p:extLst>
      <p:ext uri="{BB962C8B-B14F-4D97-AF65-F5344CB8AC3E}">
        <p14:creationId xmlns:p14="http://schemas.microsoft.com/office/powerpoint/2010/main" val="37166245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87</a:t>
            </a:fld>
            <a:endParaRPr lang="sv-SE"/>
          </a:p>
        </p:txBody>
      </p:sp>
    </p:spTree>
    <p:extLst>
      <p:ext uri="{BB962C8B-B14F-4D97-AF65-F5344CB8AC3E}">
        <p14:creationId xmlns:p14="http://schemas.microsoft.com/office/powerpoint/2010/main" val="183964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88</a:t>
            </a:fld>
            <a:endParaRPr lang="en-US"/>
          </a:p>
        </p:txBody>
      </p:sp>
    </p:spTree>
    <p:extLst>
      <p:ext uri="{BB962C8B-B14F-4D97-AF65-F5344CB8AC3E}">
        <p14:creationId xmlns:p14="http://schemas.microsoft.com/office/powerpoint/2010/main" val="25867364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90</a:t>
            </a:fld>
            <a:endParaRPr lang="en-US"/>
          </a:p>
        </p:txBody>
      </p:sp>
    </p:spTree>
    <p:extLst>
      <p:ext uri="{BB962C8B-B14F-4D97-AF65-F5344CB8AC3E}">
        <p14:creationId xmlns:p14="http://schemas.microsoft.com/office/powerpoint/2010/main" val="147383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9</a:t>
            </a:fld>
            <a:endParaRPr lang="sv-SE"/>
          </a:p>
        </p:txBody>
      </p:sp>
    </p:spTree>
    <p:extLst>
      <p:ext uri="{BB962C8B-B14F-4D97-AF65-F5344CB8AC3E}">
        <p14:creationId xmlns:p14="http://schemas.microsoft.com/office/powerpoint/2010/main" val="17873870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92</a:t>
            </a:fld>
            <a:endParaRPr lang="sv-SE"/>
          </a:p>
        </p:txBody>
      </p:sp>
    </p:spTree>
    <p:extLst>
      <p:ext uri="{BB962C8B-B14F-4D97-AF65-F5344CB8AC3E}">
        <p14:creationId xmlns:p14="http://schemas.microsoft.com/office/powerpoint/2010/main" val="27521010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93</a:t>
            </a:fld>
            <a:endParaRPr lang="sv-SE"/>
          </a:p>
        </p:txBody>
      </p:sp>
    </p:spTree>
    <p:extLst>
      <p:ext uri="{BB962C8B-B14F-4D97-AF65-F5344CB8AC3E}">
        <p14:creationId xmlns:p14="http://schemas.microsoft.com/office/powerpoint/2010/main" val="10070754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94</a:t>
            </a:fld>
            <a:endParaRPr lang="sv-SE"/>
          </a:p>
        </p:txBody>
      </p:sp>
    </p:spTree>
    <p:extLst>
      <p:ext uri="{BB962C8B-B14F-4D97-AF65-F5344CB8AC3E}">
        <p14:creationId xmlns:p14="http://schemas.microsoft.com/office/powerpoint/2010/main" val="23544719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95</a:t>
            </a:fld>
            <a:endParaRPr lang="en-US"/>
          </a:p>
        </p:txBody>
      </p:sp>
    </p:spTree>
    <p:extLst>
      <p:ext uri="{BB962C8B-B14F-4D97-AF65-F5344CB8AC3E}">
        <p14:creationId xmlns:p14="http://schemas.microsoft.com/office/powerpoint/2010/main" val="37553327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96</a:t>
            </a:fld>
            <a:endParaRPr lang="en-US"/>
          </a:p>
        </p:txBody>
      </p:sp>
    </p:spTree>
    <p:extLst>
      <p:ext uri="{BB962C8B-B14F-4D97-AF65-F5344CB8AC3E}">
        <p14:creationId xmlns:p14="http://schemas.microsoft.com/office/powerpoint/2010/main" val="4230806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97</a:t>
            </a:fld>
            <a:endParaRPr lang="en-US"/>
          </a:p>
        </p:txBody>
      </p:sp>
    </p:spTree>
    <p:extLst>
      <p:ext uri="{BB962C8B-B14F-4D97-AF65-F5344CB8AC3E}">
        <p14:creationId xmlns:p14="http://schemas.microsoft.com/office/powerpoint/2010/main" val="23246758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98</a:t>
            </a:fld>
            <a:endParaRPr lang="en-US"/>
          </a:p>
        </p:txBody>
      </p:sp>
    </p:spTree>
    <p:extLst>
      <p:ext uri="{BB962C8B-B14F-4D97-AF65-F5344CB8AC3E}">
        <p14:creationId xmlns:p14="http://schemas.microsoft.com/office/powerpoint/2010/main" val="5971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2023-01-31</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2023-01-31</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2023-01-31</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2023-01-31</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2023-01-31</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normAutofit/>
          </a:bodyPr>
          <a:lstStyle>
            <a:lvl1pPr>
              <a:defRPr sz="4000"/>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2023-01-31</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2023-01-31</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normAutofit/>
          </a:bodyPr>
          <a:lstStyle>
            <a:lvl1pPr>
              <a:defRPr sz="4000"/>
            </a:lvl1pPr>
          </a:lstStyle>
          <a:p>
            <a:r>
              <a:rPr lang="en-GB" dirty="0"/>
              <a:t>Click to edit Master title style</a:t>
            </a:r>
            <a:endParaRPr lang="sv-SE" dirty="0"/>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2023-01-31</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2023-01-31</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2023-01-31</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2023-01-31</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2023-01-31</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dn-shop.adafruit.com/datasheets/FLR-100WAS-RGB.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eiserlab.github.io/ambuj/cs422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cV2wT1gSMD4?feature=oembed" TargetMode="Externa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Wdnsc8-2zsE?feature=oembed" TargetMode="Externa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eiserlab.github.io/ambuj/cs4222_assignment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ideo" Target="https://www.youtube.com/embed/NZKvf1cXe8s?feature=oembed" TargetMode="External"/><Relationship Id="rId4" Type="http://schemas.openxmlformats.org/officeDocument/2006/relationships/image" Target="../media/image4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ideo" Target="https://www.youtube.com/embed/lvSn96xpY7w?feature=oembed" TargetMode="External"/><Relationship Id="rId4" Type="http://schemas.openxmlformats.org/officeDocument/2006/relationships/image" Target="../media/image48.jpe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ideo" Target="https://www.youtube.com/embed/C18BRTPWPoY?feature=oembed" TargetMode="External"/><Relationship Id="rId4" Type="http://schemas.openxmlformats.org/officeDocument/2006/relationships/image" Target="../media/image55.jpe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ideo" Target="https://www.youtube.com/embed/Gv6Ijam6yFY?feature=oembed" TargetMode="External"/><Relationship Id="rId4" Type="http://schemas.openxmlformats.org/officeDocument/2006/relationships/image" Target="../media/image73.jpe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5.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9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Operating system for the IoT platforms </a:t>
            </a:r>
            <a:endParaRPr lang="en-SG" dirty="0">
              <a:latin typeface="+mn-lt"/>
            </a:endParaRPr>
          </a:p>
        </p:txBody>
      </p:sp>
      <p:sp>
        <p:nvSpPr>
          <p:cNvPr id="3" name="Content Placeholder 2"/>
          <p:cNvSpPr>
            <a:spLocks noGrp="1"/>
          </p:cNvSpPr>
          <p:nvPr>
            <p:ph idx="1"/>
          </p:nvPr>
        </p:nvSpPr>
        <p:spPr>
          <a:xfrm>
            <a:off x="927177" y="1690688"/>
            <a:ext cx="10802947" cy="4519378"/>
          </a:xfrm>
        </p:spPr>
        <p:txBody>
          <a:bodyPr>
            <a:normAutofit/>
          </a:bodyPr>
          <a:lstStyle/>
          <a:p>
            <a:r>
              <a:rPr lang="en-SG" sz="2400" dirty="0">
                <a:latin typeface="+mj-lt"/>
              </a:rPr>
              <a:t>Cannot run classic Windows. Even Linux might be too big for many of IoT devices</a:t>
            </a:r>
          </a:p>
          <a:p>
            <a:r>
              <a:rPr lang="en-SG" sz="2400" dirty="0">
                <a:latin typeface="+mj-lt"/>
              </a:rPr>
              <a:t>Several open source operating systems; Ex - </a:t>
            </a:r>
            <a:r>
              <a:rPr lang="en-SG" sz="2400" dirty="0" err="1">
                <a:latin typeface="+mj-lt"/>
              </a:rPr>
              <a:t>TinyOS</a:t>
            </a:r>
            <a:r>
              <a:rPr lang="en-SG" sz="2400" dirty="0">
                <a:latin typeface="+mj-lt"/>
              </a:rPr>
              <a:t>, RIOT, Zephyr, and Contiki OS</a:t>
            </a:r>
          </a:p>
          <a:p>
            <a:r>
              <a:rPr lang="en-SG" sz="2400" dirty="0">
                <a:latin typeface="+mj-lt"/>
              </a:rPr>
              <a:t>We will use Contiki OS: Individual projects and some group projects</a:t>
            </a:r>
          </a:p>
          <a:p>
            <a:r>
              <a:rPr lang="en-SG" sz="2400" spc="-5" dirty="0">
                <a:latin typeface="+mj-lt"/>
                <a:cs typeface="Tahoma"/>
              </a:rPr>
              <a:t>Memory-efficient: </a:t>
            </a:r>
            <a:r>
              <a:rPr lang="en-SG" sz="2400" dirty="0">
                <a:latin typeface="+mj-lt"/>
                <a:cs typeface="Tahoma"/>
              </a:rPr>
              <a:t>2 </a:t>
            </a:r>
            <a:r>
              <a:rPr lang="en-SG" sz="2400" spc="-5" dirty="0">
                <a:latin typeface="+mj-lt"/>
                <a:cs typeface="Tahoma"/>
              </a:rPr>
              <a:t>kB RAM, </a:t>
            </a:r>
            <a:r>
              <a:rPr lang="en-SG" sz="2400" dirty="0">
                <a:latin typeface="+mj-lt"/>
                <a:cs typeface="Tahoma"/>
              </a:rPr>
              <a:t>40 </a:t>
            </a:r>
            <a:r>
              <a:rPr lang="en-SG" sz="2400" spc="-5" dirty="0">
                <a:latin typeface="+mj-lt"/>
                <a:cs typeface="Tahoma"/>
              </a:rPr>
              <a:t>kB ROM </a:t>
            </a:r>
            <a:r>
              <a:rPr lang="en-SG" sz="2400" spc="-10" dirty="0">
                <a:latin typeface="+mj-lt"/>
                <a:cs typeface="Tahoma"/>
              </a:rPr>
              <a:t>typically,  provides </a:t>
            </a:r>
            <a:r>
              <a:rPr lang="en-SG" sz="2400" spc="-5" dirty="0">
                <a:latin typeface="+mj-lt"/>
                <a:cs typeface="Tahoma"/>
              </a:rPr>
              <a:t>IP support (its uIPv6 stack is IPv6 </a:t>
            </a:r>
            <a:r>
              <a:rPr lang="en-SG" sz="2400" spc="-10" dirty="0">
                <a:latin typeface="+mj-lt"/>
                <a:cs typeface="Tahoma"/>
              </a:rPr>
              <a:t>Ready), </a:t>
            </a:r>
            <a:r>
              <a:rPr lang="en-SG" sz="2400" spc="-5" dirty="0">
                <a:latin typeface="+mj-lt"/>
                <a:cs typeface="Tahoma"/>
              </a:rPr>
              <a:t>supports multi-threading, Protothreads</a:t>
            </a:r>
            <a:endParaRPr lang="en-SG" sz="2400" dirty="0">
              <a:latin typeface="+mj-lt"/>
              <a:cs typeface="Tahoma"/>
            </a:endParaRPr>
          </a:p>
          <a:p>
            <a:r>
              <a:rPr lang="en-SG" sz="2400" spc="-5" dirty="0">
                <a:latin typeface="+mj-lt"/>
                <a:cs typeface="Tahoma"/>
              </a:rPr>
              <a:t>Runs </a:t>
            </a:r>
            <a:r>
              <a:rPr lang="en-SG" sz="2400" dirty="0">
                <a:latin typeface="+mj-lt"/>
                <a:cs typeface="Tahoma"/>
              </a:rPr>
              <a:t>on </a:t>
            </a:r>
            <a:r>
              <a:rPr lang="en-SG" sz="2400" spc="-10" dirty="0">
                <a:latin typeface="+mj-lt"/>
                <a:cs typeface="Tahoma"/>
              </a:rPr>
              <a:t>many </a:t>
            </a:r>
            <a:r>
              <a:rPr lang="en-SG" sz="2400" spc="-5" dirty="0">
                <a:latin typeface="+mj-lt"/>
                <a:cs typeface="Tahoma"/>
              </a:rPr>
              <a:t>embedded platforms </a:t>
            </a:r>
            <a:r>
              <a:rPr lang="en-SG" sz="2400" spc="-10" dirty="0">
                <a:latin typeface="+mj-lt"/>
                <a:cs typeface="Tahoma"/>
              </a:rPr>
              <a:t>(AVR, </a:t>
            </a:r>
            <a:r>
              <a:rPr lang="en-SG" sz="2400" spc="-5" dirty="0">
                <a:latin typeface="+mj-lt"/>
                <a:cs typeface="Tahoma"/>
              </a:rPr>
              <a:t>MSP430, MSB430, ESB, Apple II, C64,  Atari </a:t>
            </a:r>
            <a:r>
              <a:rPr lang="en-SG" sz="2400" spc="-30" dirty="0">
                <a:latin typeface="+mj-lt"/>
                <a:cs typeface="Tahoma"/>
              </a:rPr>
              <a:t>Jaguar, </a:t>
            </a:r>
            <a:r>
              <a:rPr lang="en-SG" sz="2400" spc="-35" dirty="0">
                <a:latin typeface="+mj-lt"/>
                <a:cs typeface="Tahoma"/>
              </a:rPr>
              <a:t>Tandy </a:t>
            </a:r>
            <a:r>
              <a:rPr lang="en-SG" sz="2400" spc="-5" dirty="0" err="1">
                <a:latin typeface="+mj-lt"/>
                <a:cs typeface="Tahoma"/>
              </a:rPr>
              <a:t>CoCo</a:t>
            </a:r>
            <a:r>
              <a:rPr lang="en-SG" sz="2400" spc="-5" dirty="0">
                <a:latin typeface="+mj-lt"/>
                <a:cs typeface="Tahoma"/>
              </a:rPr>
              <a:t>, Casio </a:t>
            </a:r>
            <a:r>
              <a:rPr lang="en-SG" sz="2400" spc="-20" dirty="0" err="1">
                <a:latin typeface="+mj-lt"/>
                <a:cs typeface="Tahoma"/>
              </a:rPr>
              <a:t>PocketViewer</a:t>
            </a:r>
            <a:r>
              <a:rPr lang="en-SG" sz="2400" spc="-20" dirty="0">
                <a:latin typeface="+mj-lt"/>
                <a:cs typeface="Tahoma"/>
              </a:rPr>
              <a:t>, </a:t>
            </a:r>
            <a:r>
              <a:rPr lang="en-SG" sz="2400" spc="-5" dirty="0">
                <a:latin typeface="+mj-lt"/>
                <a:cs typeface="Tahoma"/>
              </a:rPr>
              <a:t>Sharp Wizard, </a:t>
            </a:r>
            <a:r>
              <a:rPr lang="en-SG" sz="2400" dirty="0">
                <a:latin typeface="+mj-lt"/>
                <a:cs typeface="Tahoma"/>
              </a:rPr>
              <a:t>PC 6001, </a:t>
            </a:r>
            <a:r>
              <a:rPr lang="en-SG" sz="2400" spc="-5" dirty="0">
                <a:latin typeface="+mj-lt"/>
                <a:cs typeface="Tahoma"/>
              </a:rPr>
              <a:t>and many</a:t>
            </a:r>
            <a:r>
              <a:rPr lang="en-SG" sz="2400" spc="100" dirty="0">
                <a:latin typeface="+mj-lt"/>
                <a:cs typeface="Tahoma"/>
              </a:rPr>
              <a:t> </a:t>
            </a:r>
            <a:r>
              <a:rPr lang="en-SG" sz="2400" spc="-5" dirty="0">
                <a:latin typeface="+mj-lt"/>
                <a:cs typeface="Tahoma"/>
              </a:rPr>
              <a:t>others)</a:t>
            </a:r>
          </a:p>
          <a:p>
            <a:r>
              <a:rPr lang="en-SG" sz="2400" spc="-10" dirty="0">
                <a:latin typeface="+mj-lt"/>
                <a:cs typeface="Tahoma"/>
              </a:rPr>
              <a:t>Written </a:t>
            </a:r>
            <a:r>
              <a:rPr lang="en-SG" sz="2400" dirty="0">
                <a:latin typeface="+mj-lt"/>
                <a:cs typeface="Tahoma"/>
              </a:rPr>
              <a:t>in C, under </a:t>
            </a:r>
            <a:r>
              <a:rPr lang="en-SG" sz="2400" spc="-5" dirty="0">
                <a:latin typeface="+mj-lt"/>
                <a:cs typeface="Tahoma"/>
              </a:rPr>
              <a:t>BSD</a:t>
            </a:r>
            <a:r>
              <a:rPr lang="en-SG" sz="2400" spc="-30" dirty="0">
                <a:latin typeface="+mj-lt"/>
                <a:cs typeface="Tahoma"/>
              </a:rPr>
              <a:t> </a:t>
            </a:r>
            <a:r>
              <a:rPr lang="en-SG" sz="2400" dirty="0">
                <a:latin typeface="+mj-lt"/>
                <a:cs typeface="Tahoma"/>
              </a:rPr>
              <a:t>License</a:t>
            </a:r>
          </a:p>
          <a:p>
            <a:endParaRPr lang="en-SG" sz="2400" b="1" dirty="0">
              <a:latin typeface="+mj-lt"/>
            </a:endParaRPr>
          </a:p>
          <a:p>
            <a:r>
              <a:rPr lang="en-SG" sz="2400" b="1" dirty="0">
                <a:latin typeface="+mj-lt"/>
              </a:rPr>
              <a:t>Good introduction: </a:t>
            </a:r>
            <a:r>
              <a:rPr lang="en-SG" sz="2400" dirty="0">
                <a:latin typeface="+mj-lt"/>
              </a:rPr>
              <a:t>course webpage has several articles and interviews</a:t>
            </a:r>
          </a:p>
          <a:p>
            <a:endParaRPr lang="en-SG" sz="2400" dirty="0">
              <a:latin typeface="+mj-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10</a:t>
            </a:fld>
            <a:endParaRPr lang="en-US"/>
          </a:p>
        </p:txBody>
      </p:sp>
    </p:spTree>
    <p:extLst>
      <p:ext uri="{BB962C8B-B14F-4D97-AF65-F5344CB8AC3E}">
        <p14:creationId xmlns:p14="http://schemas.microsoft.com/office/powerpoint/2010/main" val="2205089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Contiki OS: History and real-world usage</a:t>
            </a:r>
            <a:endParaRPr lang="en-SG" dirty="0">
              <a:latin typeface="+mn-lt"/>
            </a:endParaRPr>
          </a:p>
        </p:txBody>
      </p:sp>
      <p:sp>
        <p:nvSpPr>
          <p:cNvPr id="3" name="Content Placeholder 2"/>
          <p:cNvSpPr>
            <a:spLocks noGrp="1"/>
          </p:cNvSpPr>
          <p:nvPr>
            <p:ph idx="1"/>
          </p:nvPr>
        </p:nvSpPr>
        <p:spPr>
          <a:xfrm>
            <a:off x="927177" y="1690688"/>
            <a:ext cx="10802947" cy="4519378"/>
          </a:xfrm>
        </p:spPr>
        <p:txBody>
          <a:bodyPr>
            <a:normAutofit/>
          </a:bodyPr>
          <a:lstStyle/>
          <a:p>
            <a:r>
              <a:rPr lang="en-SG" sz="2400" dirty="0">
                <a:latin typeface="+mj-lt"/>
              </a:rPr>
              <a:t>Started in Sweden! Started by – Adam </a:t>
            </a:r>
            <a:r>
              <a:rPr lang="en-SG" sz="2400" dirty="0" err="1">
                <a:latin typeface="+mj-lt"/>
              </a:rPr>
              <a:t>Dunkels</a:t>
            </a:r>
            <a:r>
              <a:rPr lang="en-SG" sz="2400" dirty="0">
                <a:latin typeface="+mj-lt"/>
              </a:rPr>
              <a:t> at SICS, now </a:t>
            </a:r>
            <a:r>
              <a:rPr lang="en-SG" sz="2400" dirty="0" err="1">
                <a:latin typeface="+mj-lt"/>
              </a:rPr>
              <a:t>Thingsquare</a:t>
            </a:r>
            <a:endParaRPr lang="en-SG" sz="2400" dirty="0">
              <a:latin typeface="+mj-lt"/>
            </a:endParaRPr>
          </a:p>
          <a:p>
            <a:r>
              <a:rPr lang="en-SG" sz="2400" dirty="0">
                <a:latin typeface="+mj-lt"/>
              </a:rPr>
              <a:t>Last year: Awarded 2022 </a:t>
            </a:r>
            <a:r>
              <a:rPr lang="en-SG" sz="2400" dirty="0" err="1">
                <a:latin typeface="+mj-lt"/>
              </a:rPr>
              <a:t>Sensys</a:t>
            </a:r>
            <a:r>
              <a:rPr lang="en-SG" sz="2400" dirty="0">
                <a:latin typeface="+mj-lt"/>
              </a:rPr>
              <a:t> Test-of-Time Award for Protothreads (2004)</a:t>
            </a:r>
          </a:p>
          <a:p>
            <a:r>
              <a:rPr lang="en-SG" sz="2400" dirty="0">
                <a:latin typeface="+mj-lt"/>
              </a:rPr>
              <a:t>Many developers including in open-source community. Got me interested in this area</a:t>
            </a:r>
          </a:p>
          <a:p>
            <a:r>
              <a:rPr lang="en-SG" sz="2400" dirty="0">
                <a:latin typeface="+mj-lt"/>
              </a:rPr>
              <a:t>Many companies and universities are developing (or has contributed) Contiki OS:</a:t>
            </a:r>
          </a:p>
          <a:p>
            <a:pPr lvl="1"/>
            <a:r>
              <a:rPr lang="en-SG" sz="2000" spc="-60" dirty="0">
                <a:latin typeface="+mj-lt"/>
                <a:cs typeface="Tahoma"/>
              </a:rPr>
              <a:t>SAP, </a:t>
            </a:r>
            <a:r>
              <a:rPr lang="en-SG" sz="2000" spc="-10" dirty="0">
                <a:latin typeface="+mj-lt"/>
                <a:cs typeface="Tahoma"/>
              </a:rPr>
              <a:t>Cisco, </a:t>
            </a:r>
            <a:r>
              <a:rPr lang="en-SG" sz="2000" spc="-5" dirty="0">
                <a:latin typeface="+mj-lt"/>
                <a:cs typeface="Tahoma"/>
              </a:rPr>
              <a:t>Atmel, </a:t>
            </a:r>
            <a:r>
              <a:rPr lang="en-SG" sz="2000" spc="-5" dirty="0" err="1">
                <a:latin typeface="+mj-lt"/>
                <a:cs typeface="Tahoma"/>
              </a:rPr>
              <a:t>NewAE</a:t>
            </a:r>
            <a:r>
              <a:rPr lang="en-SG" sz="2000" spc="-5" dirty="0">
                <a:latin typeface="+mj-lt"/>
                <a:cs typeface="Tahoma"/>
              </a:rPr>
              <a:t> and others</a:t>
            </a:r>
          </a:p>
          <a:p>
            <a:pPr lvl="1"/>
            <a:r>
              <a:rPr lang="en-SG" sz="2000" spc="-10" dirty="0">
                <a:latin typeface="+mj-lt"/>
                <a:cs typeface="Tahoma"/>
              </a:rPr>
              <a:t>SICS, </a:t>
            </a:r>
            <a:r>
              <a:rPr lang="en-SG" sz="2000" dirty="0">
                <a:latin typeface="+mj-lt"/>
                <a:cs typeface="Tahoma"/>
              </a:rPr>
              <a:t>TU </a:t>
            </a:r>
            <a:r>
              <a:rPr lang="en-SG" sz="2000" spc="-5" dirty="0">
                <a:latin typeface="+mj-lt"/>
                <a:cs typeface="Tahoma"/>
              </a:rPr>
              <a:t>Munich and others</a:t>
            </a:r>
            <a:endParaRPr lang="en-SG" sz="2000" dirty="0">
              <a:latin typeface="+mj-lt"/>
            </a:endParaRPr>
          </a:p>
        </p:txBody>
      </p:sp>
      <p:sp>
        <p:nvSpPr>
          <p:cNvPr id="4" name="Slide Number Placeholder 3"/>
          <p:cNvSpPr>
            <a:spLocks noGrp="1"/>
          </p:cNvSpPr>
          <p:nvPr>
            <p:ph type="sldNum" sz="quarter" idx="12"/>
          </p:nvPr>
        </p:nvSpPr>
        <p:spPr/>
        <p:txBody>
          <a:bodyPr/>
          <a:lstStyle/>
          <a:p>
            <a:fld id="{5C6FAEEE-D619-4E65-A0EF-E650D0B3166A}" type="slidenum">
              <a:rPr lang="en-US" smtClean="0"/>
              <a:t>11</a:t>
            </a:fld>
            <a:endParaRPr lang="en-US"/>
          </a:p>
        </p:txBody>
      </p:sp>
      <p:pic>
        <p:nvPicPr>
          <p:cNvPr id="6" name="Picture 5">
            <a:extLst>
              <a:ext uri="{FF2B5EF4-FFF2-40B4-BE49-F238E27FC236}">
                <a16:creationId xmlns:a16="http://schemas.microsoft.com/office/drawing/2014/main" id="{9617F357-D7C3-AAE7-FBF3-87A8897D15A9}"/>
              </a:ext>
            </a:extLst>
          </p:cNvPr>
          <p:cNvPicPr>
            <a:picLocks noChangeAspect="1"/>
          </p:cNvPicPr>
          <p:nvPr/>
        </p:nvPicPr>
        <p:blipFill>
          <a:blip r:embed="rId3"/>
          <a:stretch>
            <a:fillRect/>
          </a:stretch>
        </p:blipFill>
        <p:spPr>
          <a:xfrm>
            <a:off x="8424412" y="3940662"/>
            <a:ext cx="2453300" cy="2453300"/>
          </a:xfrm>
          <a:prstGeom prst="rect">
            <a:avLst/>
          </a:prstGeom>
        </p:spPr>
      </p:pic>
      <p:pic>
        <p:nvPicPr>
          <p:cNvPr id="8" name="Picture 7" descr="Shape, logo&#10;&#10;Description automatically generated">
            <a:extLst>
              <a:ext uri="{FF2B5EF4-FFF2-40B4-BE49-F238E27FC236}">
                <a16:creationId xmlns:a16="http://schemas.microsoft.com/office/drawing/2014/main" id="{0ABD6D24-DE01-367C-4767-EF33EBEFB599}"/>
              </a:ext>
            </a:extLst>
          </p:cNvPr>
          <p:cNvPicPr>
            <a:picLocks noChangeAspect="1"/>
          </p:cNvPicPr>
          <p:nvPr/>
        </p:nvPicPr>
        <p:blipFill>
          <a:blip r:embed="rId4"/>
          <a:stretch>
            <a:fillRect/>
          </a:stretch>
        </p:blipFill>
        <p:spPr>
          <a:xfrm>
            <a:off x="1085519" y="4460169"/>
            <a:ext cx="2958358" cy="1848974"/>
          </a:xfrm>
          <a:prstGeom prst="rect">
            <a:avLst/>
          </a:prstGeom>
        </p:spPr>
      </p:pic>
      <p:pic>
        <p:nvPicPr>
          <p:cNvPr id="10" name="Picture 9" descr="A picture containing sky, harbor&#10;&#10;Description automatically generated">
            <a:extLst>
              <a:ext uri="{FF2B5EF4-FFF2-40B4-BE49-F238E27FC236}">
                <a16:creationId xmlns:a16="http://schemas.microsoft.com/office/drawing/2014/main" id="{0B589862-DDC1-1AFC-98C1-247BA0072D11}"/>
              </a:ext>
            </a:extLst>
          </p:cNvPr>
          <p:cNvPicPr>
            <a:picLocks noChangeAspect="1"/>
          </p:cNvPicPr>
          <p:nvPr/>
        </p:nvPicPr>
        <p:blipFill>
          <a:blip r:embed="rId5"/>
          <a:stretch>
            <a:fillRect/>
          </a:stretch>
        </p:blipFill>
        <p:spPr>
          <a:xfrm>
            <a:off x="4591144" y="4460169"/>
            <a:ext cx="3286001" cy="1848974"/>
          </a:xfrm>
          <a:prstGeom prst="rect">
            <a:avLst/>
          </a:prstGeom>
        </p:spPr>
      </p:pic>
    </p:spTree>
    <p:extLst>
      <p:ext uri="{BB962C8B-B14F-4D97-AF65-F5344CB8AC3E}">
        <p14:creationId xmlns:p14="http://schemas.microsoft.com/office/powerpoint/2010/main" val="297805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Electromagnetic waves and spectrum</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12</a:t>
            </a:fld>
            <a:endParaRPr lang="sv-SE" dirty="0"/>
          </a:p>
        </p:txBody>
      </p:sp>
      <p:sp>
        <p:nvSpPr>
          <p:cNvPr id="9" name="Content Placeholder 8">
            <a:extLst>
              <a:ext uri="{FF2B5EF4-FFF2-40B4-BE49-F238E27FC236}">
                <a16:creationId xmlns:a16="http://schemas.microsoft.com/office/drawing/2014/main" id="{1ECD39DB-B6F2-6E10-B662-F2A99AFD478D}"/>
              </a:ext>
            </a:extLst>
          </p:cNvPr>
          <p:cNvSpPr>
            <a:spLocks noGrp="1"/>
          </p:cNvSpPr>
          <p:nvPr>
            <p:ph idx="1"/>
          </p:nvPr>
        </p:nvSpPr>
        <p:spPr>
          <a:xfrm>
            <a:off x="838199" y="1690688"/>
            <a:ext cx="11127828" cy="4351338"/>
          </a:xfrm>
        </p:spPr>
        <p:txBody>
          <a:bodyPr/>
          <a:lstStyle/>
          <a:p>
            <a:r>
              <a:rPr lang="en-US" dirty="0">
                <a:latin typeface="+mj-lt"/>
              </a:rPr>
              <a:t>Electromagnetic waves are synchronized oscillations of electric and magnetic field. There is a periodic change of electric and magnetic field</a:t>
            </a:r>
          </a:p>
          <a:p>
            <a:r>
              <a:rPr lang="en-US" dirty="0">
                <a:latin typeface="+mj-lt"/>
              </a:rPr>
              <a:t>How often this periodic change occurs dictates the property of EM waves</a:t>
            </a:r>
          </a:p>
        </p:txBody>
      </p:sp>
      <p:pic>
        <p:nvPicPr>
          <p:cNvPr id="11" name="Picture 10" descr="A picture containing text&#10;&#10;Description automatically generated">
            <a:extLst>
              <a:ext uri="{FF2B5EF4-FFF2-40B4-BE49-F238E27FC236}">
                <a16:creationId xmlns:a16="http://schemas.microsoft.com/office/drawing/2014/main" id="{B418C0D7-9E4B-9C0D-5754-424917F0DA70}"/>
              </a:ext>
            </a:extLst>
          </p:cNvPr>
          <p:cNvPicPr>
            <a:picLocks noChangeAspect="1"/>
          </p:cNvPicPr>
          <p:nvPr/>
        </p:nvPicPr>
        <p:blipFill>
          <a:blip r:embed="rId3"/>
          <a:stretch>
            <a:fillRect/>
          </a:stretch>
        </p:blipFill>
        <p:spPr>
          <a:xfrm>
            <a:off x="6779040" y="3508566"/>
            <a:ext cx="4729703" cy="2803334"/>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15275DD-11AF-6E0F-6191-B6968025455E}"/>
              </a:ext>
            </a:extLst>
          </p:cNvPr>
          <p:cNvPicPr>
            <a:picLocks noChangeAspect="1"/>
          </p:cNvPicPr>
          <p:nvPr/>
        </p:nvPicPr>
        <p:blipFill>
          <a:blip r:embed="rId4"/>
          <a:stretch>
            <a:fillRect/>
          </a:stretch>
        </p:blipFill>
        <p:spPr>
          <a:xfrm>
            <a:off x="1122929" y="3508566"/>
            <a:ext cx="5198826" cy="2803334"/>
          </a:xfrm>
          <a:prstGeom prst="rect">
            <a:avLst/>
          </a:prstGeom>
        </p:spPr>
      </p:pic>
      <p:sp>
        <p:nvSpPr>
          <p:cNvPr id="3" name="Footer Placeholder 1">
            <a:extLst>
              <a:ext uri="{FF2B5EF4-FFF2-40B4-BE49-F238E27FC236}">
                <a16:creationId xmlns:a16="http://schemas.microsoft.com/office/drawing/2014/main" id="{A6D58ECF-D616-5CED-800B-F6A99B858E1B}"/>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21844848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Characterization of radio waves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13</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509712"/>
            <a:ext cx="10552386" cy="4846638"/>
          </a:xfrm>
        </p:spPr>
        <p:txBody>
          <a:bodyPr>
            <a:normAutofit/>
          </a:bodyPr>
          <a:lstStyle/>
          <a:p>
            <a:r>
              <a:rPr lang="en-US" dirty="0">
                <a:latin typeface="+mj-lt"/>
              </a:rPr>
              <a:t>Signal strength</a:t>
            </a:r>
          </a:p>
          <a:p>
            <a:pPr lvl="1"/>
            <a:r>
              <a:rPr lang="en-US" sz="2800" dirty="0">
                <a:latin typeface="+mj-lt"/>
              </a:rPr>
              <a:t>The amount of energy transmitted/received</a:t>
            </a:r>
            <a:br>
              <a:rPr lang="en-US" sz="2800" dirty="0">
                <a:latin typeface="+mj-lt"/>
              </a:rPr>
            </a:br>
            <a:endParaRPr lang="en-US" sz="2800" dirty="0">
              <a:latin typeface="+mj-lt"/>
            </a:endParaRPr>
          </a:p>
          <a:p>
            <a:r>
              <a:rPr lang="en-US" dirty="0">
                <a:latin typeface="+mj-lt"/>
              </a:rPr>
              <a:t>Signal frequency and bandwidth</a:t>
            </a:r>
          </a:p>
          <a:p>
            <a:pPr lvl="1"/>
            <a:r>
              <a:rPr lang="en-US" sz="2800" dirty="0">
                <a:latin typeface="+mj-lt"/>
              </a:rPr>
              <a:t>Which “channel” the signal is sent on</a:t>
            </a:r>
            <a:br>
              <a:rPr lang="en-US" sz="2800" dirty="0">
                <a:latin typeface="+mj-lt"/>
              </a:rPr>
            </a:br>
            <a:endParaRPr lang="en-US" sz="2800" dirty="0">
              <a:latin typeface="+mj-lt"/>
            </a:endParaRPr>
          </a:p>
          <a:p>
            <a:r>
              <a:rPr lang="en-US" dirty="0">
                <a:latin typeface="+mj-lt"/>
              </a:rPr>
              <a:t>Signal modulation</a:t>
            </a:r>
          </a:p>
          <a:p>
            <a:pPr lvl="1"/>
            <a:r>
              <a:rPr lang="en-US" sz="2800" dirty="0">
                <a:latin typeface="+mj-lt"/>
              </a:rPr>
              <a:t>How data is encoded in the signal</a:t>
            </a:r>
          </a:p>
        </p:txBody>
      </p:sp>
      <p:pic>
        <p:nvPicPr>
          <p:cNvPr id="7" name="Picture 2" descr="What Is RF and Why Do We Use It? | Introduction to RF Principles and  Components | Electronics Textbook">
            <a:extLst>
              <a:ext uri="{FF2B5EF4-FFF2-40B4-BE49-F238E27FC236}">
                <a16:creationId xmlns:a16="http://schemas.microsoft.com/office/drawing/2014/main" id="{BE9B1125-1B4F-B5E1-CC4D-FFE876C1FE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62359" y="2516586"/>
            <a:ext cx="4428227" cy="295430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a16="http://schemas.microsoft.com/office/drawing/2014/main" id="{081F8766-1EE9-0456-07FD-EDD96617CF8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859954433"/>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665" y="296863"/>
            <a:ext cx="11974277" cy="1325563"/>
          </a:xfrm>
        </p:spPr>
        <p:txBody>
          <a:bodyPr>
            <a:noAutofit/>
          </a:bodyPr>
          <a:lstStyle/>
          <a:p>
            <a:r>
              <a:rPr lang="en-US" sz="4000" dirty="0">
                <a:latin typeface="+mn-lt"/>
              </a:rPr>
              <a:t>How are radio waves modulated with information </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14</a:t>
            </a:fld>
            <a:endParaRPr lang="sv-SE" dirty="0"/>
          </a:p>
        </p:txBody>
      </p:sp>
      <p:sp>
        <p:nvSpPr>
          <p:cNvPr id="6" name="Content Placeholder 2">
            <a:extLst>
              <a:ext uri="{FF2B5EF4-FFF2-40B4-BE49-F238E27FC236}">
                <a16:creationId xmlns:a16="http://schemas.microsoft.com/office/drawing/2014/main" id="{CBF6B67B-D6DC-D339-0656-C9B0DBE0A977}"/>
              </a:ext>
            </a:extLst>
          </p:cNvPr>
          <p:cNvSpPr>
            <a:spLocks noGrp="1"/>
          </p:cNvSpPr>
          <p:nvPr>
            <p:ph idx="1"/>
          </p:nvPr>
        </p:nvSpPr>
        <p:spPr>
          <a:xfrm>
            <a:off x="801414" y="1509712"/>
            <a:ext cx="10552386" cy="4846638"/>
          </a:xfrm>
        </p:spPr>
        <p:txBody>
          <a:bodyPr>
            <a:normAutofit/>
          </a:bodyPr>
          <a:lstStyle/>
          <a:p>
            <a:r>
              <a:rPr lang="en-US" sz="2800" dirty="0">
                <a:latin typeface="+mj-lt"/>
              </a:rPr>
              <a:t>Encoding information “baseband" in an analog “carrier” signal</a:t>
            </a:r>
          </a:p>
          <a:p>
            <a:r>
              <a:rPr lang="en-US" sz="2800" dirty="0">
                <a:latin typeface="+mj-lt"/>
              </a:rPr>
              <a:t>Baseband signal often much lower frequency than carrier</a:t>
            </a:r>
          </a:p>
          <a:p>
            <a:r>
              <a:rPr lang="en-US" dirty="0">
                <a:latin typeface="+mj-lt"/>
              </a:rPr>
              <a:t>Carrier signal defines the frequency/part of electromagnetic spectrum</a:t>
            </a:r>
            <a:endParaRPr lang="en-US" sz="2800" dirty="0">
              <a:latin typeface="+mj-lt"/>
            </a:endParaRPr>
          </a:p>
        </p:txBody>
      </p:sp>
      <p:pic>
        <p:nvPicPr>
          <p:cNvPr id="3" name="Picture 2">
            <a:extLst>
              <a:ext uri="{FF2B5EF4-FFF2-40B4-BE49-F238E27FC236}">
                <a16:creationId xmlns:a16="http://schemas.microsoft.com/office/drawing/2014/main" id="{6D6A30D3-4EDD-AF0B-749A-005B90914AF2}"/>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386519" y="3140015"/>
            <a:ext cx="7418962" cy="30609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
            <a:extLst>
              <a:ext uri="{FF2B5EF4-FFF2-40B4-BE49-F238E27FC236}">
                <a16:creationId xmlns:a16="http://schemas.microsoft.com/office/drawing/2014/main" id="{3A8ACA62-06F9-AB81-E2AC-39EF8718D6C3}"/>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19508217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3352234"/>
          </a:xfrm>
        </p:spPr>
        <p:txBody>
          <a:bodyPr>
            <a:normAutofit lnSpcReduction="10000"/>
          </a:bodyPr>
          <a:lstStyle/>
          <a:p>
            <a:pPr marL="514350" indent="-514350">
              <a:buAutoNum type="arabicPeriod"/>
            </a:pPr>
            <a:r>
              <a:rPr lang="en-US" dirty="0">
                <a:latin typeface="+mj-lt"/>
              </a:rPr>
              <a:t>Review: last few lecture’s topics </a:t>
            </a:r>
          </a:p>
          <a:p>
            <a:pPr marL="514350" indent="-514350">
              <a:buAutoNum type="arabicPeriod"/>
            </a:pPr>
            <a:r>
              <a:rPr lang="en-US" b="1" dirty="0"/>
              <a:t>Unit: dB and dBm</a:t>
            </a:r>
          </a:p>
          <a:p>
            <a:pPr marL="514350" indent="-514350">
              <a:buAutoNum type="arabicPeriod"/>
            </a:pPr>
            <a:r>
              <a:rPr lang="en-US" dirty="0">
                <a:latin typeface="+mj-lt"/>
              </a:rPr>
              <a:t>Overview of sensing modalities: active vs passive</a:t>
            </a:r>
          </a:p>
          <a:p>
            <a:pPr marL="514350" indent="-514350">
              <a:buAutoNum type="arabicPeriod"/>
            </a:pPr>
            <a:r>
              <a:rPr lang="en-US" dirty="0">
                <a:latin typeface="+mj-lt"/>
              </a:rPr>
              <a:t>Active sensing: LIDAR and Ultrasound</a:t>
            </a:r>
          </a:p>
          <a:p>
            <a:pPr marL="514350" indent="-514350">
              <a:buAutoNum type="arabicPeriod"/>
            </a:pPr>
            <a:r>
              <a:rPr lang="en-US" dirty="0">
                <a:latin typeface="+mj-lt"/>
              </a:rPr>
              <a:t>Passive sensing</a:t>
            </a:r>
          </a:p>
          <a:p>
            <a:pPr marL="514350" indent="-514350">
              <a:buAutoNum type="arabicPeriod"/>
            </a:pPr>
            <a:r>
              <a:rPr lang="en-US" dirty="0">
                <a:latin typeface="+mj-lt"/>
              </a:rPr>
              <a:t>Platforms</a:t>
            </a:r>
          </a:p>
          <a:p>
            <a:pPr marL="514350" indent="-514350">
              <a:buAutoNum type="arabicPeriod"/>
            </a:pPr>
            <a:r>
              <a:rPr lang="en-US" dirty="0">
                <a:latin typeface="+mj-lt"/>
              </a:rPr>
              <a:t>Calculating Battery-life</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15</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444466699"/>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Estimating received signal strength and communication range: </a:t>
            </a:r>
            <a:r>
              <a:rPr lang="en-SG" sz="4000" dirty="0" err="1">
                <a:latin typeface="+mn-lt"/>
              </a:rPr>
              <a:t>Friis</a:t>
            </a:r>
            <a:r>
              <a:rPr lang="en-SG" sz="4000" dirty="0">
                <a:latin typeface="+mn-lt"/>
              </a:rPr>
              <a:t> propagation equation</a:t>
            </a:r>
          </a:p>
        </p:txBody>
      </p:sp>
      <p:sp>
        <p:nvSpPr>
          <p:cNvPr id="35845" name="Rectangle 2"/>
          <p:cNvSpPr>
            <a:spLocks noGrp="1" noChangeArrowheads="1"/>
          </p:cNvSpPr>
          <p:nvPr>
            <p:ph type="body" idx="4294967295"/>
          </p:nvPr>
        </p:nvSpPr>
        <p:spPr>
          <a:xfrm>
            <a:off x="546058" y="1346426"/>
            <a:ext cx="9317144" cy="5192486"/>
          </a:xfrm>
        </p:spPr>
        <p:txBody>
          <a:bodyPr>
            <a:normAutofit/>
          </a:body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For line-of-sight path </a:t>
            </a: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	</a:t>
            </a: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dirty="0">
              <a:latin typeface="+mj-lt"/>
            </a:endParaRP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f</a:t>
            </a:r>
            <a:r>
              <a:rPr lang="en-US" sz="2800" baseline="-25000" dirty="0">
                <a:latin typeface="+mj-lt"/>
              </a:rPr>
              <a:t>c</a:t>
            </a:r>
            <a:r>
              <a:rPr lang="en-US" sz="2800" dirty="0">
                <a:latin typeface="+mj-lt"/>
              </a:rPr>
              <a:t> is the center frequency in Hz</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c is speed of light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d is the distance between transmitter and receiver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Alpha is the path loss component</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dirty="0">
                <a:latin typeface="+mj-lt"/>
              </a:rPr>
              <a:t>G is antenna gain</a:t>
            </a:r>
          </a:p>
          <a:p>
            <a:pPr marL="0" indent="0">
              <a:spcBef>
                <a:spcPts val="6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graphicFrame>
        <p:nvGraphicFramePr>
          <p:cNvPr id="73730" name="Object 2"/>
          <p:cNvGraphicFramePr>
            <a:graphicFrameLocks noChangeAspect="1"/>
          </p:cNvGraphicFramePr>
          <p:nvPr/>
        </p:nvGraphicFramePr>
        <p:xfrm>
          <a:off x="3915229" y="1831068"/>
          <a:ext cx="3506788" cy="1338263"/>
        </p:xfrm>
        <a:graphic>
          <a:graphicData uri="http://schemas.openxmlformats.org/presentationml/2006/ole">
            <mc:AlternateContent xmlns:mc="http://schemas.openxmlformats.org/markup-compatibility/2006">
              <mc:Choice xmlns:v="urn:schemas-microsoft-com:vml" Requires="v">
                <p:oleObj name="Equation" r:id="rId3" imgW="1320480" imgH="507960" progId="Equation.3">
                  <p:embed/>
                </p:oleObj>
              </mc:Choice>
              <mc:Fallback>
                <p:oleObj name="Equation" r:id="rId3" imgW="1320480" imgH="507960" progId="Equation.3">
                  <p:embed/>
                  <p:pic>
                    <p:nvPicPr>
                      <p:cNvPr id="73730" name="Object 2"/>
                      <p:cNvPicPr>
                        <a:picLocks noChangeAspect="1" noChangeArrowheads="1"/>
                      </p:cNvPicPr>
                      <p:nvPr/>
                    </p:nvPicPr>
                    <p:blipFill>
                      <a:blip r:embed="rId4"/>
                      <a:srcRect/>
                      <a:stretch>
                        <a:fillRect/>
                      </a:stretch>
                    </p:blipFill>
                    <p:spPr bwMode="auto">
                      <a:xfrm>
                        <a:off x="3915229" y="1831068"/>
                        <a:ext cx="3506788" cy="13382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5C6FAEEE-D619-4E65-A0EF-E650D0B3166A}" type="slidenum">
              <a:rPr lang="en-US" smtClean="0"/>
              <a:t>16</a:t>
            </a:fld>
            <a:endParaRPr lang="en-US"/>
          </a:p>
        </p:txBody>
      </p:sp>
    </p:spTree>
    <p:extLst>
      <p:ext uri="{BB962C8B-B14F-4D97-AF65-F5344CB8AC3E}">
        <p14:creationId xmlns:p14="http://schemas.microsoft.com/office/powerpoint/2010/main" val="34496292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Attenuation and Gain: Decibel (dB) unit</a:t>
            </a:r>
          </a:p>
        </p:txBody>
      </p:sp>
      <p:sp>
        <p:nvSpPr>
          <p:cNvPr id="35845" name="Rectangle 2"/>
          <p:cNvSpPr>
            <a:spLocks noGrp="1" noChangeArrowheads="1"/>
          </p:cNvSpPr>
          <p:nvPr>
            <p:ph type="body" idx="4294967295"/>
          </p:nvPr>
        </p:nvSpPr>
        <p:spPr>
          <a:xfrm>
            <a:off x="397380" y="1163934"/>
            <a:ext cx="11397240" cy="5192486"/>
          </a:xfrm>
        </p:spPr>
        <p:txBody>
          <a:bodyPr>
            <a:normAutofit lnSpcReduction="10000"/>
          </a:bodyPr>
          <a:lstStyle/>
          <a:p>
            <a:r>
              <a:rPr lang="en-US" altLang="en-US" sz="2800" b="1" dirty="0">
                <a:latin typeface="+mj-lt"/>
              </a:rPr>
              <a:t>Attenuation: </a:t>
            </a:r>
            <a:r>
              <a:rPr lang="en-US" altLang="en-US" sz="2800" dirty="0">
                <a:latin typeface="+mj-lt"/>
              </a:rPr>
              <a:t>Means loss of energy </a:t>
            </a:r>
          </a:p>
          <a:p>
            <a:pPr lvl="1"/>
            <a:r>
              <a:rPr lang="en-US" altLang="en-US" dirty="0">
                <a:latin typeface="+mj-lt"/>
              </a:rPr>
              <a:t>When signal traverses through a medium, it loses energy.</a:t>
            </a:r>
          </a:p>
          <a:p>
            <a:r>
              <a:rPr lang="en-US" altLang="en-US" b="1" dirty="0">
                <a:latin typeface="+mj-lt"/>
              </a:rPr>
              <a:t>Gain: </a:t>
            </a:r>
            <a:r>
              <a:rPr lang="en-US" altLang="en-US" dirty="0">
                <a:latin typeface="+mj-lt"/>
              </a:rPr>
              <a:t>Means increase in energy</a:t>
            </a:r>
          </a:p>
          <a:p>
            <a:pPr lvl="1"/>
            <a:r>
              <a:rPr lang="en-US" altLang="en-US" dirty="0">
                <a:latin typeface="+mj-lt"/>
              </a:rPr>
              <a:t>Often devices such as amplifiers are employed to improve the signal strength</a:t>
            </a:r>
          </a:p>
          <a:p>
            <a:r>
              <a:rPr lang="en-US" altLang="en-US" sz="2800" dirty="0">
                <a:latin typeface="+mj-lt"/>
              </a:rPr>
              <a:t>Commonly, we use decibel to calculate gain or loss/attenuation of signal</a:t>
            </a:r>
          </a:p>
          <a:p>
            <a:endParaRPr lang="en-US" altLang="en-US" dirty="0">
              <a:latin typeface="+mj-lt"/>
            </a:endParaRPr>
          </a:p>
          <a:p>
            <a:endParaRPr lang="en-US" altLang="en-US" sz="2800" dirty="0">
              <a:latin typeface="+mj-lt"/>
            </a:endParaRPr>
          </a:p>
          <a:p>
            <a:endParaRPr lang="en-US" altLang="en-US" sz="2800" dirty="0">
              <a:latin typeface="+mj-lt"/>
            </a:endParaRPr>
          </a:p>
          <a:p>
            <a:endParaRPr lang="en-US" altLang="en-US" sz="2800" dirty="0">
              <a:latin typeface="+mj-lt"/>
            </a:endParaRPr>
          </a:p>
          <a:p>
            <a:r>
              <a:rPr lang="en-US" altLang="en-US" sz="2800" dirty="0">
                <a:latin typeface="+mj-lt"/>
              </a:rPr>
              <a:t>dB = 10log</a:t>
            </a:r>
            <a:r>
              <a:rPr lang="en-US" altLang="en-US" sz="2800" baseline="-25000" dirty="0">
                <a:latin typeface="+mj-lt"/>
              </a:rPr>
              <a:t>10</a:t>
            </a:r>
            <a:r>
              <a:rPr lang="en-US" altLang="en-US" sz="2800" dirty="0">
                <a:latin typeface="+mj-lt"/>
              </a:rPr>
              <a:t>P</a:t>
            </a:r>
            <a:r>
              <a:rPr lang="en-US" altLang="en-US" sz="2800" baseline="-25000" dirty="0">
                <a:latin typeface="+mj-lt"/>
              </a:rPr>
              <a:t>2</a:t>
            </a:r>
            <a:r>
              <a:rPr lang="en-US" altLang="en-US" sz="2800" dirty="0">
                <a:latin typeface="+mj-lt"/>
              </a:rPr>
              <a:t>/P</a:t>
            </a:r>
            <a:r>
              <a:rPr lang="en-US" altLang="en-US" sz="2800" baseline="-25000" dirty="0">
                <a:latin typeface="+mj-lt"/>
              </a:rPr>
              <a:t>1</a:t>
            </a:r>
          </a:p>
          <a:p>
            <a:pPr lvl="1"/>
            <a:r>
              <a:rPr lang="en-US" altLang="en-US" dirty="0">
                <a:latin typeface="+mj-lt"/>
              </a:rPr>
              <a:t>P</a:t>
            </a:r>
            <a:r>
              <a:rPr lang="en-US" altLang="en-US" baseline="-25000" dirty="0">
                <a:latin typeface="+mj-lt"/>
              </a:rPr>
              <a:t>1</a:t>
            </a:r>
            <a:r>
              <a:rPr lang="en-US" altLang="en-US" dirty="0">
                <a:latin typeface="+mj-lt"/>
              </a:rPr>
              <a:t> - input signal, </a:t>
            </a:r>
            <a:r>
              <a:rPr lang="en-US" altLang="en-US" sz="2800" dirty="0">
                <a:latin typeface="+mj-lt"/>
              </a:rPr>
              <a:t>P</a:t>
            </a:r>
            <a:r>
              <a:rPr lang="en-US" altLang="en-US" sz="2800" baseline="-25000" dirty="0">
                <a:latin typeface="+mj-lt"/>
              </a:rPr>
              <a:t>2</a:t>
            </a:r>
            <a:r>
              <a:rPr lang="en-US" altLang="en-US" sz="2800" dirty="0">
                <a:latin typeface="+mj-lt"/>
              </a:rPr>
              <a:t> - output signal</a:t>
            </a: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17</a:t>
            </a:fld>
            <a:endParaRPr lang="en-US"/>
          </a:p>
        </p:txBody>
      </p:sp>
      <p:pic>
        <p:nvPicPr>
          <p:cNvPr id="3" name="Picture 6">
            <a:extLst>
              <a:ext uri="{FF2B5EF4-FFF2-40B4-BE49-F238E27FC236}">
                <a16:creationId xmlns:a16="http://schemas.microsoft.com/office/drawing/2014/main" id="{FA976DA5-7493-7AC2-5C8A-F45E728EB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483" y="3539961"/>
            <a:ext cx="4291526" cy="1629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50921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Operations in decibel (dB) examples</a:t>
            </a:r>
          </a:p>
        </p:txBody>
      </p:sp>
      <p:sp>
        <p:nvSpPr>
          <p:cNvPr id="35845" name="Rectangle 2"/>
          <p:cNvSpPr>
            <a:spLocks noGrp="1" noChangeArrowheads="1"/>
          </p:cNvSpPr>
          <p:nvPr>
            <p:ph type="body" idx="4294967295"/>
          </p:nvPr>
        </p:nvSpPr>
        <p:spPr>
          <a:xfrm>
            <a:off x="397380" y="1163934"/>
            <a:ext cx="11397240" cy="5192486"/>
          </a:xfrm>
        </p:spPr>
        <p:txBody>
          <a:bodyPr>
            <a:normAutofit/>
          </a:bodyPr>
          <a:lstStyle/>
          <a:p>
            <a:pPr algn="l"/>
            <a:r>
              <a:rPr lang="en-SG" b="0" i="0" dirty="0">
                <a:effectLst/>
                <a:latin typeface="+mj-lt"/>
              </a:rPr>
              <a:t>Suppose a signal travels through a transmission medium and its power decreases to one-half of its original value, meaning that P2 is equal to (1/2)P1. In this scenario, the attenuation, or loss of power, can be determined using the following formula:</a:t>
            </a:r>
          </a:p>
          <a:p>
            <a:pPr marL="0" indent="0">
              <a:buNone/>
            </a:pPr>
            <a:br>
              <a:rPr lang="en-SG" dirty="0"/>
            </a:br>
            <a:endParaRPr lang="en-US" altLang="en-US" dirty="0">
              <a:latin typeface="+mj-lt"/>
            </a:endParaRPr>
          </a:p>
          <a:p>
            <a:endParaRPr lang="en-US" altLang="en-US" sz="2800" dirty="0">
              <a:latin typeface="+mj-lt"/>
            </a:endParaRPr>
          </a:p>
          <a:p>
            <a:pPr marL="0" indent="0">
              <a:buNone/>
            </a:pPr>
            <a:endParaRPr lang="en-US" altLang="en-US" dirty="0">
              <a:latin typeface="+mj-lt"/>
            </a:endParaRPr>
          </a:p>
          <a:p>
            <a:endParaRPr lang="en-US" altLang="en-US" dirty="0">
              <a:latin typeface="+mj-lt"/>
            </a:endParaRPr>
          </a:p>
          <a:p>
            <a:r>
              <a:rPr lang="en-US" altLang="en-US" dirty="0">
                <a:latin typeface="+mj-lt"/>
              </a:rPr>
              <a:t>Thus, loss of 3 dB, is equivalent to losing half of the signal power</a:t>
            </a:r>
            <a:endParaRPr lang="en-US" altLang="en-US" sz="2800"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18</a:t>
            </a:fld>
            <a:endParaRPr lang="en-US"/>
          </a:p>
        </p:txBody>
      </p:sp>
      <p:pic>
        <p:nvPicPr>
          <p:cNvPr id="4" name="Picture 17">
            <a:extLst>
              <a:ext uri="{FF2B5EF4-FFF2-40B4-BE49-F238E27FC236}">
                <a16:creationId xmlns:a16="http://schemas.microsoft.com/office/drawing/2014/main" id="{3B2CDADA-95FA-70B8-80CD-CF37F0ED6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3407963"/>
            <a:ext cx="7226300" cy="728662"/>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5350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Operations in decibel (dB) examples</a:t>
            </a:r>
          </a:p>
        </p:txBody>
      </p:sp>
      <p:sp>
        <p:nvSpPr>
          <p:cNvPr id="35845" name="Rectangle 2"/>
          <p:cNvSpPr>
            <a:spLocks noGrp="1" noChangeArrowheads="1"/>
          </p:cNvSpPr>
          <p:nvPr>
            <p:ph type="body" idx="4294967295"/>
          </p:nvPr>
        </p:nvSpPr>
        <p:spPr>
          <a:xfrm>
            <a:off x="397380" y="1163933"/>
            <a:ext cx="11397240" cy="5557541"/>
          </a:xfrm>
        </p:spPr>
        <p:txBody>
          <a:bodyPr>
            <a:normAutofit/>
          </a:bodyPr>
          <a:lstStyle/>
          <a:p>
            <a:pPr algn="l"/>
            <a:r>
              <a:rPr lang="en-SG" b="0" i="0" dirty="0">
                <a:effectLst/>
                <a:latin typeface="+mj-lt"/>
              </a:rPr>
              <a:t>A signal passes through an amplifier, resulting in a tenfold increase in power, expressed as P2 = 10P1. The amplification, also known as the power gain, can be calculated as:</a:t>
            </a:r>
            <a:br>
              <a:rPr lang="en-SG" dirty="0">
                <a:latin typeface="+mj-lt"/>
              </a:rPr>
            </a:br>
            <a:endParaRPr lang="en-US" altLang="en-US" dirty="0">
              <a:latin typeface="+mj-lt"/>
            </a:endParaRPr>
          </a:p>
          <a:p>
            <a:endParaRPr lang="en-US" altLang="en-US" sz="2800" dirty="0">
              <a:latin typeface="+mj-lt"/>
            </a:endParaRPr>
          </a:p>
          <a:p>
            <a:pPr marL="0" indent="0">
              <a:buNone/>
            </a:pPr>
            <a:endParaRPr lang="en-US" altLang="en-US" dirty="0">
              <a:latin typeface="+mj-lt"/>
            </a:endParaRPr>
          </a:p>
          <a:p>
            <a:endParaRPr lang="en-US" altLang="en-US" dirty="0">
              <a:latin typeface="+mj-lt"/>
            </a:endParaRPr>
          </a:p>
          <a:p>
            <a:endParaRPr lang="en-US" altLang="en-US" dirty="0">
              <a:latin typeface="+mj-lt"/>
            </a:endParaRPr>
          </a:p>
          <a:p>
            <a:r>
              <a:rPr lang="en-SG" b="0" i="0" dirty="0">
                <a:effectLst/>
                <a:latin typeface="+mj-lt"/>
              </a:rPr>
              <a:t>One reason engineers use decibels to measure changes in signal strength is that decibel values can be easily added or subtracted</a:t>
            </a:r>
          </a:p>
          <a:p>
            <a:r>
              <a:rPr lang="en-SG" altLang="en-US" dirty="0">
                <a:latin typeface="+mj-lt"/>
              </a:rPr>
              <a:t>L1 = 3b, L2 = 7 </a:t>
            </a:r>
            <a:r>
              <a:rPr lang="en-SG" altLang="en-US" dirty="0" err="1">
                <a:latin typeface="+mj-lt"/>
              </a:rPr>
              <a:t>db</a:t>
            </a:r>
            <a:r>
              <a:rPr lang="en-SG" altLang="en-US" dirty="0">
                <a:latin typeface="+mj-lt"/>
              </a:rPr>
              <a:t>, Combined loss: 10 dB</a:t>
            </a:r>
            <a:endParaRPr lang="en-US" altLang="en-US"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19</a:t>
            </a:fld>
            <a:endParaRPr lang="en-US"/>
          </a:p>
        </p:txBody>
      </p:sp>
      <p:pic>
        <p:nvPicPr>
          <p:cNvPr id="3" name="Picture 14">
            <a:extLst>
              <a:ext uri="{FF2B5EF4-FFF2-40B4-BE49-F238E27FC236}">
                <a16:creationId xmlns:a16="http://schemas.microsoft.com/office/drawing/2014/main" id="{9EBC956F-1106-FAE0-F2A9-735710FCB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2795392"/>
            <a:ext cx="3409950" cy="819150"/>
          </a:xfrm>
          <a:prstGeom prst="rect">
            <a:avLst/>
          </a:prstGeom>
          <a:noFill/>
          <a:ln w="57150" cmpd="thinThick">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5">
            <a:extLst>
              <a:ext uri="{FF2B5EF4-FFF2-40B4-BE49-F238E27FC236}">
                <a16:creationId xmlns:a16="http://schemas.microsoft.com/office/drawing/2014/main" id="{DE621DDF-957B-1530-9F24-E40A1C744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025" y="4040125"/>
            <a:ext cx="3446463" cy="630237"/>
          </a:xfrm>
          <a:prstGeom prst="rect">
            <a:avLst/>
          </a:prstGeom>
          <a:noFill/>
          <a:ln w="57150" cmpd="thinThick">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0324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Administration and Course Logistics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1739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
          <p:cNvSpPr>
            <a:spLocks noGrp="1" noChangeArrowheads="1"/>
          </p:cNvSpPr>
          <p:nvPr>
            <p:ph type="title" idx="4294967295"/>
          </p:nvPr>
        </p:nvSpPr>
        <p:spPr>
          <a:xfrm>
            <a:off x="454043" y="240315"/>
            <a:ext cx="11628407" cy="879764"/>
          </a:xfrm>
        </p:spPr>
        <p:txBody>
          <a:bodyPr>
            <a:no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SG" sz="4000" dirty="0">
                <a:latin typeface="+mn-lt"/>
              </a:rPr>
              <a:t>Unit of power of a signal: dBm (decibel milliwatt)</a:t>
            </a:r>
          </a:p>
        </p:txBody>
      </p:sp>
      <p:sp>
        <p:nvSpPr>
          <p:cNvPr id="35845" name="Rectangle 2"/>
          <p:cNvSpPr>
            <a:spLocks noGrp="1" noChangeArrowheads="1"/>
          </p:cNvSpPr>
          <p:nvPr>
            <p:ph type="body" idx="4294967295"/>
          </p:nvPr>
        </p:nvSpPr>
        <p:spPr>
          <a:xfrm>
            <a:off x="397380" y="1163933"/>
            <a:ext cx="11397240" cy="5557541"/>
          </a:xfrm>
        </p:spPr>
        <p:txBody>
          <a:bodyPr>
            <a:normAutofit/>
          </a:bodyPr>
          <a:lstStyle/>
          <a:p>
            <a:pPr algn="l"/>
            <a:r>
              <a:rPr lang="en-SG" b="0" i="0" dirty="0">
                <a:effectLst/>
                <a:latin typeface="+mj-lt"/>
              </a:rPr>
              <a:t>Decibel (dBm) is a measure of signal power, calculated as 10 log10 (Pm) where Pm is power in milliwatts</a:t>
            </a:r>
          </a:p>
          <a:p>
            <a:r>
              <a:rPr lang="en-SG" altLang="en-US" sz="2800" dirty="0">
                <a:latin typeface="+mj-lt"/>
              </a:rPr>
              <a:t>Example: </a:t>
            </a:r>
            <a:r>
              <a:rPr lang="en-US" altLang="en-US" baseline="0" dirty="0">
                <a:latin typeface="+mj-lt"/>
              </a:rPr>
              <a:t>Calculate the power of a signal with dB</a:t>
            </a:r>
            <a:r>
              <a:rPr lang="en-US" altLang="en-US" baseline="-25000" dirty="0">
                <a:latin typeface="+mj-lt"/>
              </a:rPr>
              <a:t>m</a:t>
            </a:r>
            <a:r>
              <a:rPr lang="en-US" altLang="en-US" baseline="0" dirty="0">
                <a:latin typeface="+mj-lt"/>
              </a:rPr>
              <a:t> = −30</a:t>
            </a:r>
          </a:p>
          <a:p>
            <a:endParaRPr lang="en-US" altLang="en-US" dirty="0">
              <a:latin typeface="+mj-lt"/>
            </a:endParaRPr>
          </a:p>
          <a:p>
            <a:endParaRPr lang="en-US" altLang="en-US" baseline="0" dirty="0">
              <a:latin typeface="+mj-lt"/>
            </a:endParaRPr>
          </a:p>
          <a:p>
            <a:endParaRPr lang="en-US" altLang="en-US" dirty="0">
              <a:latin typeface="+mj-lt"/>
            </a:endParaRPr>
          </a:p>
          <a:p>
            <a:endParaRPr lang="en-US" altLang="en-US" baseline="0" dirty="0">
              <a:latin typeface="+mj-lt"/>
            </a:endParaRPr>
          </a:p>
          <a:p>
            <a:endParaRPr lang="en-US" altLang="en-US" dirty="0">
              <a:latin typeface="+mj-lt"/>
            </a:endParaRPr>
          </a:p>
          <a:p>
            <a:r>
              <a:rPr lang="en-US" altLang="en-US" b="1" baseline="0" dirty="0">
                <a:latin typeface="+mj-lt"/>
              </a:rPr>
              <a:t>Caution: </a:t>
            </a:r>
            <a:r>
              <a:rPr lang="en-US" altLang="en-US" baseline="0" dirty="0">
                <a:latin typeface="+mj-lt"/>
              </a:rPr>
              <a:t>We can add/subtract  dB and dB term together, but we cannot perform these operations on dB and dBm term and vice versa</a:t>
            </a:r>
          </a:p>
          <a:p>
            <a:pPr algn="l"/>
            <a:endParaRPr lang="en-US" altLang="en-US" sz="2800" dirty="0">
              <a:latin typeface="+mj-lt"/>
            </a:endParaRPr>
          </a:p>
          <a:p>
            <a:pPr marL="0" indent="0">
              <a:buNone/>
            </a:pPr>
            <a:endParaRPr lang="en-US" altLang="en-US" dirty="0">
              <a:latin typeface="+mj-lt"/>
            </a:endParaRPr>
          </a:p>
          <a:p>
            <a:endParaRPr lang="en-US" altLang="en-US" dirty="0">
              <a:latin typeface="+mj-lt"/>
            </a:endParaRPr>
          </a:p>
          <a:p>
            <a:endParaRPr lang="en-US" altLang="en-US" dirty="0">
              <a:latin typeface="+mj-lt"/>
            </a:endParaRPr>
          </a:p>
          <a:p>
            <a:endParaRPr lang="en-US" altLang="en-US" sz="2800" dirty="0">
              <a:latin typeface="+mj-lt"/>
            </a:endParaRPr>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5C6FAEEE-D619-4E65-A0EF-E650D0B3166A}" type="slidenum">
              <a:rPr lang="en-US" smtClean="0"/>
              <a:t>20</a:t>
            </a:fld>
            <a:endParaRPr lang="en-US"/>
          </a:p>
        </p:txBody>
      </p:sp>
      <p:pic>
        <p:nvPicPr>
          <p:cNvPr id="4" name="Picture 14">
            <a:extLst>
              <a:ext uri="{FF2B5EF4-FFF2-40B4-BE49-F238E27FC236}">
                <a16:creationId xmlns:a16="http://schemas.microsoft.com/office/drawing/2014/main" id="{07587AEE-46CB-DC7B-C847-536713BFA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312" y="3135383"/>
            <a:ext cx="8415376" cy="1480458"/>
          </a:xfrm>
          <a:prstGeom prst="rect">
            <a:avLst/>
          </a:prstGeom>
          <a:noFill/>
          <a:ln w="57150" cmpd="thickThin">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86284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9105" cy="1325563"/>
          </a:xfrm>
        </p:spPr>
        <p:txBody>
          <a:bodyPr>
            <a:noAutofit/>
          </a:bodyPr>
          <a:lstStyle/>
          <a:p>
            <a:r>
              <a:rPr lang="en-US" dirty="0">
                <a:latin typeface="+mn-lt"/>
              </a:rPr>
              <a:t>Four major components of IoT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21</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0420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669575"/>
            <a:ext cx="1718734" cy="707886"/>
          </a:xfrm>
          <a:prstGeom prst="rect">
            <a:avLst/>
          </a:prstGeom>
          <a:noFill/>
        </p:spPr>
        <p:txBody>
          <a:bodyPr wrap="square">
            <a:spAutoFit/>
          </a:bodyPr>
          <a:lstStyle/>
          <a:p>
            <a:pPr algn="ctr"/>
            <a:r>
              <a:rPr lang="en-US" sz="2000" dirty="0">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41009" y="3823464"/>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29934" y="5558847"/>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
        <p:nvSpPr>
          <p:cNvPr id="3" name="Footer Placeholder 1">
            <a:extLst>
              <a:ext uri="{FF2B5EF4-FFF2-40B4-BE49-F238E27FC236}">
                <a16:creationId xmlns:a16="http://schemas.microsoft.com/office/drawing/2014/main" id="{DE16AB19-8A0D-4A98-DFDC-2753F2ADC5B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95695398"/>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9105" cy="1325563"/>
          </a:xfrm>
        </p:spPr>
        <p:txBody>
          <a:bodyPr>
            <a:noAutofit/>
          </a:bodyPr>
          <a:lstStyle/>
          <a:p>
            <a:r>
              <a:rPr lang="en-US" dirty="0">
                <a:latin typeface="+mn-lt"/>
              </a:rPr>
              <a:t>Four major components of IoT device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22</a:t>
            </a:fld>
            <a:endParaRPr lang="sv-SE" dirty="0"/>
          </a:p>
        </p:txBody>
      </p:sp>
      <p:sp>
        <p:nvSpPr>
          <p:cNvPr id="6" name="Quad Arrow 5">
            <a:extLst>
              <a:ext uri="{FF2B5EF4-FFF2-40B4-BE49-F238E27FC236}">
                <a16:creationId xmlns:a16="http://schemas.microsoft.com/office/drawing/2014/main" id="{24761E85-6E27-06FF-1D11-FD420F9567D1}"/>
              </a:ext>
            </a:extLst>
          </p:cNvPr>
          <p:cNvSpPr/>
          <p:nvPr/>
        </p:nvSpPr>
        <p:spPr>
          <a:xfrm>
            <a:off x="4199685" y="2743251"/>
            <a:ext cx="3179233" cy="2577077"/>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74493-6365-EC74-6235-B87C9682111B}"/>
              </a:ext>
            </a:extLst>
          </p:cNvPr>
          <p:cNvSpPr txBox="1"/>
          <p:nvPr/>
        </p:nvSpPr>
        <p:spPr>
          <a:xfrm>
            <a:off x="4929934" y="1804202"/>
            <a:ext cx="1718734" cy="707886"/>
          </a:xfrm>
          <a:prstGeom prst="rect">
            <a:avLst/>
          </a:prstGeom>
          <a:noFill/>
        </p:spPr>
        <p:txBody>
          <a:bodyPr wrap="square">
            <a:spAutoFit/>
          </a:bodyPr>
          <a:lstStyle/>
          <a:p>
            <a:pPr algn="ctr"/>
            <a:r>
              <a:rPr lang="en-US" sz="2000" dirty="0">
                <a:latin typeface="+mj-lt"/>
              </a:rPr>
              <a:t>Computation and Storage</a:t>
            </a:r>
          </a:p>
        </p:txBody>
      </p:sp>
      <p:sp>
        <p:nvSpPr>
          <p:cNvPr id="11" name="TextBox 10">
            <a:extLst>
              <a:ext uri="{FF2B5EF4-FFF2-40B4-BE49-F238E27FC236}">
                <a16:creationId xmlns:a16="http://schemas.microsoft.com/office/drawing/2014/main" id="{17ABC33E-E20F-5F47-178D-17EAA4FBB6AE}"/>
              </a:ext>
            </a:extLst>
          </p:cNvPr>
          <p:cNvSpPr txBox="1"/>
          <p:nvPr/>
        </p:nvSpPr>
        <p:spPr>
          <a:xfrm>
            <a:off x="2397296" y="3669575"/>
            <a:ext cx="1718734" cy="707886"/>
          </a:xfrm>
          <a:prstGeom prst="rect">
            <a:avLst/>
          </a:prstGeom>
          <a:noFill/>
        </p:spPr>
        <p:txBody>
          <a:bodyPr wrap="square">
            <a:spAutoFit/>
          </a:bodyPr>
          <a:lstStyle/>
          <a:p>
            <a:pPr algn="ctr"/>
            <a:r>
              <a:rPr lang="en-US" sz="2000" b="1" dirty="0">
                <a:solidFill>
                  <a:srgbClr val="FF0000"/>
                </a:solidFill>
                <a:latin typeface="+mj-lt"/>
              </a:rPr>
              <a:t>Sensing and Actuation</a:t>
            </a:r>
          </a:p>
        </p:txBody>
      </p:sp>
      <p:sp>
        <p:nvSpPr>
          <p:cNvPr id="12" name="TextBox 11">
            <a:extLst>
              <a:ext uri="{FF2B5EF4-FFF2-40B4-BE49-F238E27FC236}">
                <a16:creationId xmlns:a16="http://schemas.microsoft.com/office/drawing/2014/main" id="{7CECAA71-1A0B-2775-CE13-31E5C584580C}"/>
              </a:ext>
            </a:extLst>
          </p:cNvPr>
          <p:cNvSpPr txBox="1"/>
          <p:nvPr/>
        </p:nvSpPr>
        <p:spPr>
          <a:xfrm>
            <a:off x="7241009" y="3823464"/>
            <a:ext cx="1718734" cy="400110"/>
          </a:xfrm>
          <a:prstGeom prst="rect">
            <a:avLst/>
          </a:prstGeom>
          <a:noFill/>
        </p:spPr>
        <p:txBody>
          <a:bodyPr wrap="square">
            <a:spAutoFit/>
          </a:bodyPr>
          <a:lstStyle/>
          <a:p>
            <a:pPr algn="ctr"/>
            <a:r>
              <a:rPr lang="en-US" sz="2000" dirty="0">
                <a:latin typeface="+mj-lt"/>
              </a:rPr>
              <a:t>Power</a:t>
            </a:r>
          </a:p>
        </p:txBody>
      </p:sp>
      <p:sp>
        <p:nvSpPr>
          <p:cNvPr id="13" name="TextBox 12">
            <a:extLst>
              <a:ext uri="{FF2B5EF4-FFF2-40B4-BE49-F238E27FC236}">
                <a16:creationId xmlns:a16="http://schemas.microsoft.com/office/drawing/2014/main" id="{4B76745E-D283-A6F4-6640-5F1B9A85F8DA}"/>
              </a:ext>
            </a:extLst>
          </p:cNvPr>
          <p:cNvSpPr txBox="1"/>
          <p:nvPr/>
        </p:nvSpPr>
        <p:spPr>
          <a:xfrm>
            <a:off x="4929934" y="5558847"/>
            <a:ext cx="1718734" cy="707886"/>
          </a:xfrm>
          <a:prstGeom prst="rect">
            <a:avLst/>
          </a:prstGeom>
          <a:noFill/>
        </p:spPr>
        <p:txBody>
          <a:bodyPr wrap="square">
            <a:spAutoFit/>
          </a:bodyPr>
          <a:lstStyle/>
          <a:p>
            <a:pPr algn="ctr"/>
            <a:r>
              <a:rPr lang="en-US" sz="2000" dirty="0">
                <a:latin typeface="+mj-lt"/>
              </a:rPr>
              <a:t>Wireless Connectivity</a:t>
            </a:r>
          </a:p>
        </p:txBody>
      </p:sp>
      <p:pic>
        <p:nvPicPr>
          <p:cNvPr id="15" name="Picture 14" descr="Icon&#10;&#10;Description automatically generated">
            <a:extLst>
              <a:ext uri="{FF2B5EF4-FFF2-40B4-BE49-F238E27FC236}">
                <a16:creationId xmlns:a16="http://schemas.microsoft.com/office/drawing/2014/main" id="{DCF08373-9473-3762-62D1-25882096B3D0}"/>
              </a:ext>
            </a:extLst>
          </p:cNvPr>
          <p:cNvPicPr>
            <a:picLocks noChangeAspect="1"/>
          </p:cNvPicPr>
          <p:nvPr/>
        </p:nvPicPr>
        <p:blipFill>
          <a:blip r:embed="rId3"/>
          <a:stretch>
            <a:fillRect/>
          </a:stretch>
        </p:blipFill>
        <p:spPr>
          <a:xfrm>
            <a:off x="8610600" y="3366309"/>
            <a:ext cx="1349078" cy="1349078"/>
          </a:xfrm>
          <a:prstGeom prst="rect">
            <a:avLst/>
          </a:prstGeom>
        </p:spPr>
      </p:pic>
      <p:pic>
        <p:nvPicPr>
          <p:cNvPr id="19" name="Picture 18">
            <a:extLst>
              <a:ext uri="{FF2B5EF4-FFF2-40B4-BE49-F238E27FC236}">
                <a16:creationId xmlns:a16="http://schemas.microsoft.com/office/drawing/2014/main" id="{8FC797E0-4B10-516E-8641-9B4754FD63D3}"/>
              </a:ext>
            </a:extLst>
          </p:cNvPr>
          <p:cNvPicPr>
            <a:picLocks noChangeAspect="1"/>
          </p:cNvPicPr>
          <p:nvPr/>
        </p:nvPicPr>
        <p:blipFill>
          <a:blip r:embed="rId4"/>
          <a:stretch>
            <a:fillRect/>
          </a:stretch>
        </p:blipFill>
        <p:spPr>
          <a:xfrm>
            <a:off x="6648668" y="1654749"/>
            <a:ext cx="1510188" cy="1006792"/>
          </a:xfrm>
          <a:prstGeom prst="rect">
            <a:avLst/>
          </a:prstGeom>
        </p:spPr>
      </p:pic>
      <p:pic>
        <p:nvPicPr>
          <p:cNvPr id="23" name="Picture 22" descr="Icon&#10;&#10;Description automatically generated">
            <a:extLst>
              <a:ext uri="{FF2B5EF4-FFF2-40B4-BE49-F238E27FC236}">
                <a16:creationId xmlns:a16="http://schemas.microsoft.com/office/drawing/2014/main" id="{7C7554F7-A21E-A0A4-F886-74E91EEB62BF}"/>
              </a:ext>
            </a:extLst>
          </p:cNvPr>
          <p:cNvPicPr>
            <a:picLocks noChangeAspect="1"/>
          </p:cNvPicPr>
          <p:nvPr/>
        </p:nvPicPr>
        <p:blipFill>
          <a:blip r:embed="rId5"/>
          <a:stretch>
            <a:fillRect/>
          </a:stretch>
        </p:blipFill>
        <p:spPr>
          <a:xfrm>
            <a:off x="1475934" y="3669575"/>
            <a:ext cx="921362" cy="921362"/>
          </a:xfrm>
          <a:prstGeom prst="rect">
            <a:avLst/>
          </a:prstGeom>
        </p:spPr>
      </p:pic>
      <p:pic>
        <p:nvPicPr>
          <p:cNvPr id="25" name="Picture 24" descr="Icon&#10;&#10;Description automatically generated">
            <a:extLst>
              <a:ext uri="{FF2B5EF4-FFF2-40B4-BE49-F238E27FC236}">
                <a16:creationId xmlns:a16="http://schemas.microsoft.com/office/drawing/2014/main" id="{23C9960C-C1A9-6C5F-9710-D338EE8AA31C}"/>
              </a:ext>
            </a:extLst>
          </p:cNvPr>
          <p:cNvPicPr>
            <a:picLocks noChangeAspect="1"/>
          </p:cNvPicPr>
          <p:nvPr/>
        </p:nvPicPr>
        <p:blipFill>
          <a:blip r:embed="rId6"/>
          <a:stretch>
            <a:fillRect/>
          </a:stretch>
        </p:blipFill>
        <p:spPr>
          <a:xfrm>
            <a:off x="6834301" y="5343330"/>
            <a:ext cx="1138921" cy="1138921"/>
          </a:xfrm>
          <a:prstGeom prst="rect">
            <a:avLst/>
          </a:prstGeom>
        </p:spPr>
      </p:pic>
      <p:sp>
        <p:nvSpPr>
          <p:cNvPr id="3" name="Footer Placeholder 1">
            <a:extLst>
              <a:ext uri="{FF2B5EF4-FFF2-40B4-BE49-F238E27FC236}">
                <a16:creationId xmlns:a16="http://schemas.microsoft.com/office/drawing/2014/main" id="{DE16AB19-8A0D-4A98-DFDC-2753F2ADC5B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03342641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3352234"/>
          </a:xfrm>
        </p:spPr>
        <p:txBody>
          <a:bodyPr>
            <a:normAutofit lnSpcReduction="10000"/>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Unit: dB and dBm</a:t>
            </a:r>
          </a:p>
          <a:p>
            <a:pPr marL="514350" indent="-514350">
              <a:buAutoNum type="arabicPeriod"/>
            </a:pPr>
            <a:r>
              <a:rPr lang="en-US" b="1" dirty="0"/>
              <a:t>Overview of sensing modalities: active vs passive</a:t>
            </a:r>
          </a:p>
          <a:p>
            <a:pPr marL="514350" indent="-514350">
              <a:buAutoNum type="arabicPeriod"/>
            </a:pPr>
            <a:r>
              <a:rPr lang="en-US" dirty="0">
                <a:latin typeface="+mj-lt"/>
              </a:rPr>
              <a:t>Active sensing: LIDAR and Ultrasound</a:t>
            </a:r>
          </a:p>
          <a:p>
            <a:pPr marL="514350" indent="-514350">
              <a:buAutoNum type="arabicPeriod"/>
            </a:pPr>
            <a:r>
              <a:rPr lang="en-US" dirty="0">
                <a:latin typeface="+mj-lt"/>
              </a:rPr>
              <a:t>Passive sensing</a:t>
            </a:r>
          </a:p>
          <a:p>
            <a:pPr marL="514350" indent="-514350">
              <a:buAutoNum type="arabicPeriod"/>
            </a:pPr>
            <a:r>
              <a:rPr lang="en-US" dirty="0">
                <a:latin typeface="+mj-lt"/>
              </a:rPr>
              <a:t>Platforms</a:t>
            </a:r>
          </a:p>
          <a:p>
            <a:pPr marL="514350" indent="-514350">
              <a:buAutoNum type="arabicPeriod"/>
            </a:pPr>
            <a:r>
              <a:rPr lang="en-US" dirty="0">
                <a:latin typeface="+mj-lt"/>
              </a:rPr>
              <a:t>Calculating Battery-life</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23</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909006864"/>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9" y="3060542"/>
            <a:ext cx="10212002" cy="1178305"/>
          </a:xfrm>
        </p:spPr>
        <p:txBody>
          <a:bodyPr>
            <a:normAutofit/>
          </a:bodyPr>
          <a:lstStyle/>
          <a:p>
            <a:pPr marL="0" indent="0" algn="ctr">
              <a:buNone/>
            </a:pPr>
            <a:r>
              <a:rPr lang="en-US" sz="4800" dirty="0"/>
              <a:t>Sensors and Actuators</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204526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Definitions: What are actuator?</a:t>
            </a:r>
          </a:p>
        </p:txBody>
      </p:sp>
      <p:sp>
        <p:nvSpPr>
          <p:cNvPr id="3" name="Content Placeholder 2"/>
          <p:cNvSpPr>
            <a:spLocks noGrp="1"/>
          </p:cNvSpPr>
          <p:nvPr>
            <p:ph idx="1"/>
          </p:nvPr>
        </p:nvSpPr>
        <p:spPr>
          <a:xfrm>
            <a:off x="838199" y="1690687"/>
            <a:ext cx="11187023" cy="4407605"/>
          </a:xfrm>
        </p:spPr>
        <p:txBody>
          <a:bodyPr>
            <a:noAutofit/>
          </a:bodyPr>
          <a:lstStyle/>
          <a:p>
            <a:r>
              <a:rPr lang="en-US" dirty="0">
                <a:latin typeface="+mj-lt"/>
              </a:rPr>
              <a:t>Actuator is a device that modifies a physical quantity</a:t>
            </a:r>
          </a:p>
          <a:p>
            <a:pPr lvl="1"/>
            <a:r>
              <a:rPr lang="en-US" dirty="0">
                <a:latin typeface="+mj-lt"/>
              </a:rPr>
              <a:t>Light/LED</a:t>
            </a:r>
          </a:p>
          <a:p>
            <a:pPr lvl="1"/>
            <a:r>
              <a:rPr lang="en-US" dirty="0">
                <a:latin typeface="+mj-lt"/>
              </a:rPr>
              <a:t>Motor</a:t>
            </a:r>
          </a:p>
          <a:p>
            <a:pPr lvl="1"/>
            <a:r>
              <a:rPr lang="en-US" dirty="0">
                <a:latin typeface="+mj-lt"/>
              </a:rPr>
              <a:t>Speaker</a:t>
            </a:r>
          </a:p>
          <a:p>
            <a:pPr lvl="1"/>
            <a:r>
              <a:rPr lang="en-US" dirty="0">
                <a:latin typeface="+mj-lt"/>
              </a:rPr>
              <a:t>…….</a:t>
            </a:r>
          </a:p>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25</a:t>
            </a:fld>
            <a:endParaRPr lang="sv-SE" dirty="0"/>
          </a:p>
        </p:txBody>
      </p:sp>
      <p:pic>
        <p:nvPicPr>
          <p:cNvPr id="5" name="Picture 4" descr="A picture containing disk brake, wheel, lined, gear&#10;&#10;Description automatically generated">
            <a:extLst>
              <a:ext uri="{FF2B5EF4-FFF2-40B4-BE49-F238E27FC236}">
                <a16:creationId xmlns:a16="http://schemas.microsoft.com/office/drawing/2014/main" id="{3465AA67-18F6-EA12-0CAA-74356D4DC68B}"/>
              </a:ext>
            </a:extLst>
          </p:cNvPr>
          <p:cNvPicPr>
            <a:picLocks noChangeAspect="1"/>
          </p:cNvPicPr>
          <p:nvPr/>
        </p:nvPicPr>
        <p:blipFill>
          <a:blip r:embed="rId3"/>
          <a:stretch>
            <a:fillRect/>
          </a:stretch>
        </p:blipFill>
        <p:spPr>
          <a:xfrm>
            <a:off x="1272770" y="4389364"/>
            <a:ext cx="2274828" cy="1516551"/>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C5921A83-6B83-E778-F42E-D38F23001850}"/>
              </a:ext>
            </a:extLst>
          </p:cNvPr>
          <p:cNvPicPr>
            <a:picLocks noChangeAspect="1"/>
          </p:cNvPicPr>
          <p:nvPr/>
        </p:nvPicPr>
        <p:blipFill>
          <a:blip r:embed="rId4"/>
          <a:stretch>
            <a:fillRect/>
          </a:stretch>
        </p:blipFill>
        <p:spPr>
          <a:xfrm>
            <a:off x="3821172" y="4428455"/>
            <a:ext cx="4264820" cy="1492687"/>
          </a:xfrm>
          <a:prstGeom prst="rect">
            <a:avLst/>
          </a:prstGeom>
        </p:spPr>
      </p:pic>
      <p:pic>
        <p:nvPicPr>
          <p:cNvPr id="10" name="Picture 9" descr="A picture containing indoor, different, arranged, several&#10;&#10;Description automatically generated">
            <a:extLst>
              <a:ext uri="{FF2B5EF4-FFF2-40B4-BE49-F238E27FC236}">
                <a16:creationId xmlns:a16="http://schemas.microsoft.com/office/drawing/2014/main" id="{7DC74F39-1FEE-798A-FB2B-D8949AAEE9AB}"/>
              </a:ext>
            </a:extLst>
          </p:cNvPr>
          <p:cNvPicPr>
            <a:picLocks noChangeAspect="1"/>
          </p:cNvPicPr>
          <p:nvPr/>
        </p:nvPicPr>
        <p:blipFill>
          <a:blip r:embed="rId5"/>
          <a:stretch>
            <a:fillRect/>
          </a:stretch>
        </p:blipFill>
        <p:spPr>
          <a:xfrm>
            <a:off x="8484099" y="3894489"/>
            <a:ext cx="3143016" cy="2095344"/>
          </a:xfrm>
          <a:prstGeom prst="rect">
            <a:avLst/>
          </a:prstGeom>
        </p:spPr>
      </p:pic>
    </p:spTree>
    <p:extLst>
      <p:ext uri="{BB962C8B-B14F-4D97-AF65-F5344CB8AC3E}">
        <p14:creationId xmlns:p14="http://schemas.microsoft.com/office/powerpoint/2010/main" val="3273288692"/>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5636-09FA-4FE4-A4AF-D677046618A6}"/>
              </a:ext>
            </a:extLst>
          </p:cNvPr>
          <p:cNvSpPr>
            <a:spLocks noGrp="1"/>
          </p:cNvSpPr>
          <p:nvPr>
            <p:ph type="title"/>
          </p:nvPr>
        </p:nvSpPr>
        <p:spPr/>
        <p:txBody>
          <a:bodyPr/>
          <a:lstStyle/>
          <a:p>
            <a:r>
              <a:rPr lang="en-US" dirty="0">
                <a:latin typeface="+mn-lt"/>
              </a:rPr>
              <a:t>Light emitting diodes (LEDs)</a:t>
            </a:r>
          </a:p>
        </p:txBody>
      </p:sp>
      <p:sp>
        <p:nvSpPr>
          <p:cNvPr id="3" name="Content Placeholder 2">
            <a:extLst>
              <a:ext uri="{FF2B5EF4-FFF2-40B4-BE49-F238E27FC236}">
                <a16:creationId xmlns:a16="http://schemas.microsoft.com/office/drawing/2014/main" id="{988D27F7-F088-4A6F-879A-0B90795A3F62}"/>
              </a:ext>
            </a:extLst>
          </p:cNvPr>
          <p:cNvSpPr>
            <a:spLocks noGrp="1"/>
          </p:cNvSpPr>
          <p:nvPr>
            <p:ph idx="1"/>
          </p:nvPr>
        </p:nvSpPr>
        <p:spPr/>
        <p:txBody>
          <a:bodyPr/>
          <a:lstStyle/>
          <a:p>
            <a:r>
              <a:rPr lang="en-US" dirty="0">
                <a:latin typeface="+mj-lt"/>
              </a:rPr>
              <a:t>Directional component: only allows current to flow one way</a:t>
            </a:r>
          </a:p>
          <a:p>
            <a:endParaRPr lang="en-US" dirty="0">
              <a:latin typeface="+mj-lt"/>
            </a:endParaRPr>
          </a:p>
          <a:p>
            <a:r>
              <a:rPr lang="en-US" dirty="0">
                <a:latin typeface="+mj-lt"/>
              </a:rPr>
              <a:t>Shorter side is the negative one</a:t>
            </a:r>
          </a:p>
          <a:p>
            <a:pPr lvl="1"/>
            <a:r>
              <a:rPr lang="en-US" dirty="0">
                <a:latin typeface="+mj-lt"/>
              </a:rPr>
              <a:t>i.e. where current flows to</a:t>
            </a:r>
          </a:p>
        </p:txBody>
      </p:sp>
      <p:sp>
        <p:nvSpPr>
          <p:cNvPr id="4" name="Slide Number Placeholder 3">
            <a:extLst>
              <a:ext uri="{FF2B5EF4-FFF2-40B4-BE49-F238E27FC236}">
                <a16:creationId xmlns:a16="http://schemas.microsoft.com/office/drawing/2014/main" id="{481086BB-61E9-4A82-86E6-87489946756E}"/>
              </a:ext>
            </a:extLst>
          </p:cNvPr>
          <p:cNvSpPr>
            <a:spLocks noGrp="1"/>
          </p:cNvSpPr>
          <p:nvPr>
            <p:ph type="sldNum" sz="quarter" idx="12"/>
          </p:nvPr>
        </p:nvSpPr>
        <p:spPr/>
        <p:txBody>
          <a:bodyPr/>
          <a:lstStyle/>
          <a:p>
            <a:fld id="{0778C724-3839-4D76-A707-B4C23905D055}" type="slidenum">
              <a:rPr lang="en-US" smtClean="0"/>
              <a:t>26</a:t>
            </a:fld>
            <a:endParaRPr lang="en-US"/>
          </a:p>
        </p:txBody>
      </p:sp>
      <p:pic>
        <p:nvPicPr>
          <p:cNvPr id="5" name="Picture 2" descr="Z:\2010_0416_My Pics from PLTW laptop\2011_0204_POE_Electrical Circuits_Physical\IMG_2641.JPG">
            <a:extLst>
              <a:ext uri="{FF2B5EF4-FFF2-40B4-BE49-F238E27FC236}">
                <a16:creationId xmlns:a16="http://schemas.microsoft.com/office/drawing/2014/main" id="{FD5F174B-57FB-44C3-A361-81A958E1E05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249360" y="2331918"/>
            <a:ext cx="1111170" cy="37492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2A98B21-357E-497A-A8B8-E41921F41455}"/>
              </a:ext>
            </a:extLst>
          </p:cNvPr>
          <p:cNvCxnSpPr/>
          <p:nvPr/>
        </p:nvCxnSpPr>
        <p:spPr>
          <a:xfrm flipH="1" flipV="1">
            <a:off x="8989306" y="2906001"/>
            <a:ext cx="1563338" cy="175071"/>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0847C3-C043-496A-B8E8-B56F698C3ED2}"/>
              </a:ext>
            </a:extLst>
          </p:cNvPr>
          <p:cNvSpPr txBox="1"/>
          <p:nvPr/>
        </p:nvSpPr>
        <p:spPr>
          <a:xfrm>
            <a:off x="7171183" y="2440535"/>
            <a:ext cx="2400851" cy="1631216"/>
          </a:xfrm>
          <a:prstGeom prst="rect">
            <a:avLst/>
          </a:prstGeom>
          <a:noFill/>
        </p:spPr>
        <p:txBody>
          <a:bodyPr wrap="square" rtlCol="0">
            <a:spAutoFit/>
          </a:bodyPr>
          <a:lstStyle/>
          <a:p>
            <a:r>
              <a:rPr lang="en-US" sz="2000" dirty="0">
                <a:latin typeface="+mj-lt"/>
              </a:rPr>
              <a:t>Larger metal component</a:t>
            </a:r>
          </a:p>
          <a:p>
            <a:r>
              <a:rPr lang="en-US" sz="2000" dirty="0">
                <a:latin typeface="+mj-lt"/>
              </a:rPr>
              <a:t>inside of case or case flat spot is cathode or </a:t>
            </a:r>
          </a:p>
          <a:p>
            <a:r>
              <a:rPr lang="en-US" sz="2000" dirty="0">
                <a:latin typeface="+mj-lt"/>
              </a:rPr>
              <a:t>negative (-) lead</a:t>
            </a:r>
          </a:p>
        </p:txBody>
      </p:sp>
      <p:sp>
        <p:nvSpPr>
          <p:cNvPr id="8" name="TextBox 7">
            <a:extLst>
              <a:ext uri="{FF2B5EF4-FFF2-40B4-BE49-F238E27FC236}">
                <a16:creationId xmlns:a16="http://schemas.microsoft.com/office/drawing/2014/main" id="{3F968D59-7166-4F37-B795-B3A451885CB4}"/>
              </a:ext>
            </a:extLst>
          </p:cNvPr>
          <p:cNvSpPr txBox="1"/>
          <p:nvPr/>
        </p:nvSpPr>
        <p:spPr>
          <a:xfrm>
            <a:off x="7171184" y="4800932"/>
            <a:ext cx="2268638" cy="1015663"/>
          </a:xfrm>
          <a:prstGeom prst="rect">
            <a:avLst/>
          </a:prstGeom>
          <a:noFill/>
        </p:spPr>
        <p:txBody>
          <a:bodyPr wrap="square" rtlCol="0">
            <a:spAutoFit/>
          </a:bodyPr>
          <a:lstStyle/>
          <a:p>
            <a:r>
              <a:rPr lang="en-US" sz="2000" dirty="0">
                <a:latin typeface="+mj-lt"/>
              </a:rPr>
              <a:t>Shorter wire is cathode or </a:t>
            </a:r>
          </a:p>
          <a:p>
            <a:r>
              <a:rPr lang="en-US" sz="2000" dirty="0">
                <a:latin typeface="+mj-lt"/>
              </a:rPr>
              <a:t>negative (-) lead</a:t>
            </a:r>
          </a:p>
        </p:txBody>
      </p:sp>
      <p:cxnSp>
        <p:nvCxnSpPr>
          <p:cNvPr id="9" name="Straight Connector 8">
            <a:extLst>
              <a:ext uri="{FF2B5EF4-FFF2-40B4-BE49-F238E27FC236}">
                <a16:creationId xmlns:a16="http://schemas.microsoft.com/office/drawing/2014/main" id="{829A8104-31FB-48EA-BC50-A0461054101E}"/>
              </a:ext>
            </a:extLst>
          </p:cNvPr>
          <p:cNvCxnSpPr/>
          <p:nvPr/>
        </p:nvCxnSpPr>
        <p:spPr>
          <a:xfrm flipH="1">
            <a:off x="8956441" y="5054408"/>
            <a:ext cx="1596203" cy="17474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pic>
        <p:nvPicPr>
          <p:cNvPr id="8194" name="Picture 2" descr="led schematic symbol - Clip Art Library">
            <a:extLst>
              <a:ext uri="{FF2B5EF4-FFF2-40B4-BE49-F238E27FC236}">
                <a16:creationId xmlns:a16="http://schemas.microsoft.com/office/drawing/2014/main" id="{5B6F2AA6-9308-424D-9368-76E3441830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0239" y="4159245"/>
            <a:ext cx="2762250" cy="16573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28CB2E5-F994-4CA1-A827-93CB9DA5F248}"/>
              </a:ext>
            </a:extLst>
          </p:cNvPr>
          <p:cNvSpPr txBox="1"/>
          <p:nvPr/>
        </p:nvSpPr>
        <p:spPr>
          <a:xfrm>
            <a:off x="3806577" y="5395955"/>
            <a:ext cx="2287417" cy="400110"/>
          </a:xfrm>
          <a:prstGeom prst="rect">
            <a:avLst/>
          </a:prstGeom>
          <a:noFill/>
        </p:spPr>
        <p:txBody>
          <a:bodyPr wrap="square" rtlCol="0">
            <a:spAutoFit/>
          </a:bodyPr>
          <a:lstStyle/>
          <a:p>
            <a:r>
              <a:rPr lang="en-US" sz="2000" dirty="0"/>
              <a:t>Negative ( - ) lead</a:t>
            </a:r>
          </a:p>
        </p:txBody>
      </p:sp>
      <p:sp>
        <p:nvSpPr>
          <p:cNvPr id="14" name="TextBox 13">
            <a:extLst>
              <a:ext uri="{FF2B5EF4-FFF2-40B4-BE49-F238E27FC236}">
                <a16:creationId xmlns:a16="http://schemas.microsoft.com/office/drawing/2014/main" id="{334CC5AE-CD69-469B-AB97-AE5B08225A3C}"/>
              </a:ext>
            </a:extLst>
          </p:cNvPr>
          <p:cNvSpPr txBox="1"/>
          <p:nvPr/>
        </p:nvSpPr>
        <p:spPr>
          <a:xfrm>
            <a:off x="1064070" y="5596010"/>
            <a:ext cx="2441271" cy="400110"/>
          </a:xfrm>
          <a:prstGeom prst="rect">
            <a:avLst/>
          </a:prstGeom>
          <a:noFill/>
        </p:spPr>
        <p:txBody>
          <a:bodyPr wrap="square" rtlCol="0">
            <a:spAutoFit/>
          </a:bodyPr>
          <a:lstStyle/>
          <a:p>
            <a:r>
              <a:rPr lang="en-US" sz="2000" dirty="0"/>
              <a:t>Schematic Symbol</a:t>
            </a:r>
          </a:p>
        </p:txBody>
      </p:sp>
      <p:cxnSp>
        <p:nvCxnSpPr>
          <p:cNvPr id="16" name="Straight Connector 15">
            <a:extLst>
              <a:ext uri="{FF2B5EF4-FFF2-40B4-BE49-F238E27FC236}">
                <a16:creationId xmlns:a16="http://schemas.microsoft.com/office/drawing/2014/main" id="{724127DC-D20D-45C1-98F0-4190765FFAD2}"/>
              </a:ext>
            </a:extLst>
          </p:cNvPr>
          <p:cNvCxnSpPr>
            <a:cxnSpLocks/>
            <a:stCxn id="15" idx="1"/>
          </p:cNvCxnSpPr>
          <p:nvPr/>
        </p:nvCxnSpPr>
        <p:spPr>
          <a:xfrm flipH="1" flipV="1">
            <a:off x="3152996" y="5211805"/>
            <a:ext cx="653581" cy="384205"/>
          </a:xfrm>
          <a:prstGeom prst="line">
            <a:avLst/>
          </a:prstGeom>
          <a:ln w="25400">
            <a:solidFill>
              <a:srgbClr val="AF1E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370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A55B-E9D3-46C1-A1B2-5214273D2B35}"/>
              </a:ext>
            </a:extLst>
          </p:cNvPr>
          <p:cNvSpPr>
            <a:spLocks noGrp="1"/>
          </p:cNvSpPr>
          <p:nvPr>
            <p:ph type="title"/>
          </p:nvPr>
        </p:nvSpPr>
        <p:spPr>
          <a:xfrm>
            <a:off x="838200" y="136525"/>
            <a:ext cx="10515600" cy="1325563"/>
          </a:xfrm>
        </p:spPr>
        <p:txBody>
          <a:bodyPr/>
          <a:lstStyle/>
          <a:p>
            <a:r>
              <a:rPr lang="en-US" dirty="0">
                <a:latin typeface="+mn-lt"/>
              </a:rPr>
              <a:t>RGB LEDs</a:t>
            </a:r>
          </a:p>
        </p:txBody>
      </p:sp>
      <p:sp>
        <p:nvSpPr>
          <p:cNvPr id="3" name="Content Placeholder 2">
            <a:extLst>
              <a:ext uri="{FF2B5EF4-FFF2-40B4-BE49-F238E27FC236}">
                <a16:creationId xmlns:a16="http://schemas.microsoft.com/office/drawing/2014/main" id="{B141A9B6-7C60-4AA7-B5BA-F4AB84F3E2F6}"/>
              </a:ext>
            </a:extLst>
          </p:cNvPr>
          <p:cNvSpPr>
            <a:spLocks noGrp="1"/>
          </p:cNvSpPr>
          <p:nvPr>
            <p:ph idx="1"/>
          </p:nvPr>
        </p:nvSpPr>
        <p:spPr>
          <a:xfrm>
            <a:off x="607595" y="1143000"/>
            <a:ext cx="6371582" cy="5029200"/>
          </a:xfrm>
        </p:spPr>
        <p:txBody>
          <a:bodyPr>
            <a:normAutofit/>
          </a:bodyPr>
          <a:lstStyle/>
          <a:p>
            <a:r>
              <a:rPr lang="en-US" dirty="0">
                <a:latin typeface="+mj-lt"/>
              </a:rPr>
              <a:t>Three different colors of LED in a single large diffuser</a:t>
            </a:r>
          </a:p>
          <a:p>
            <a:pPr lvl="1"/>
            <a:endParaRPr lang="en-US" dirty="0">
              <a:latin typeface="+mj-lt"/>
            </a:endParaRPr>
          </a:p>
          <a:p>
            <a:r>
              <a:rPr lang="en-US" dirty="0">
                <a:latin typeface="+mj-lt"/>
              </a:rPr>
              <a:t>Short leads are negative ends</a:t>
            </a:r>
          </a:p>
          <a:p>
            <a:pPr lvl="1"/>
            <a:r>
              <a:rPr lang="en-US" dirty="0">
                <a:latin typeface="+mj-lt"/>
              </a:rPr>
              <a:t>One for each color</a:t>
            </a:r>
          </a:p>
          <a:p>
            <a:pPr lvl="1"/>
            <a:endParaRPr lang="en-US" dirty="0">
              <a:latin typeface="+mj-lt"/>
            </a:endParaRPr>
          </a:p>
          <a:p>
            <a:r>
              <a:rPr lang="en-US" dirty="0">
                <a:latin typeface="+mj-lt"/>
              </a:rPr>
              <a:t>Long lead is common power</a:t>
            </a:r>
          </a:p>
          <a:p>
            <a:pPr lvl="1"/>
            <a:r>
              <a:rPr lang="en-US" dirty="0">
                <a:latin typeface="+mj-lt"/>
              </a:rPr>
              <a:t>Common anode</a:t>
            </a:r>
          </a:p>
          <a:p>
            <a:pPr lvl="1"/>
            <a:endParaRPr lang="en-US" dirty="0">
              <a:latin typeface="+mj-lt"/>
            </a:endParaRPr>
          </a:p>
          <a:p>
            <a:r>
              <a:rPr lang="en-US" dirty="0">
                <a:latin typeface="+mj-lt"/>
              </a:rPr>
              <a:t>Combinations of LEDs give other colors</a:t>
            </a:r>
          </a:p>
          <a:p>
            <a:pPr lvl="1"/>
            <a:r>
              <a:rPr lang="en-US" dirty="0">
                <a:latin typeface="+mj-lt"/>
              </a:rPr>
              <a:t>Cyan, Yellow, Violet, White</a:t>
            </a:r>
          </a:p>
        </p:txBody>
      </p:sp>
      <p:sp>
        <p:nvSpPr>
          <p:cNvPr id="4" name="Slide Number Placeholder 3">
            <a:extLst>
              <a:ext uri="{FF2B5EF4-FFF2-40B4-BE49-F238E27FC236}">
                <a16:creationId xmlns:a16="http://schemas.microsoft.com/office/drawing/2014/main" id="{70678A98-7655-4E65-B938-809DD9FCF958}"/>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6" name="Picture 5">
            <a:extLst>
              <a:ext uri="{FF2B5EF4-FFF2-40B4-BE49-F238E27FC236}">
                <a16:creationId xmlns:a16="http://schemas.microsoft.com/office/drawing/2014/main" id="{4EA594AB-E052-4EF3-AC5E-030CFE199B42}"/>
              </a:ext>
            </a:extLst>
          </p:cNvPr>
          <p:cNvPicPr>
            <a:picLocks noChangeAspect="1"/>
          </p:cNvPicPr>
          <p:nvPr/>
        </p:nvPicPr>
        <p:blipFill>
          <a:blip r:embed="rId3"/>
          <a:stretch>
            <a:fillRect/>
          </a:stretch>
        </p:blipFill>
        <p:spPr>
          <a:xfrm>
            <a:off x="6979177" y="875561"/>
            <a:ext cx="4601217" cy="5296639"/>
          </a:xfrm>
          <a:prstGeom prst="rect">
            <a:avLst/>
          </a:prstGeom>
        </p:spPr>
      </p:pic>
      <p:sp>
        <p:nvSpPr>
          <p:cNvPr id="7" name="TextBox 6">
            <a:extLst>
              <a:ext uri="{FF2B5EF4-FFF2-40B4-BE49-F238E27FC236}">
                <a16:creationId xmlns:a16="http://schemas.microsoft.com/office/drawing/2014/main" id="{EF215A79-D24B-4BE2-9EF7-7AEFF548402D}"/>
              </a:ext>
            </a:extLst>
          </p:cNvPr>
          <p:cNvSpPr txBox="1"/>
          <p:nvPr/>
        </p:nvSpPr>
        <p:spPr>
          <a:xfrm>
            <a:off x="607595" y="6172200"/>
            <a:ext cx="7222760" cy="369332"/>
          </a:xfrm>
          <a:prstGeom prst="rect">
            <a:avLst/>
          </a:prstGeom>
          <a:noFill/>
        </p:spPr>
        <p:txBody>
          <a:bodyPr wrap="square" rtlCol="0">
            <a:spAutoFit/>
          </a:bodyPr>
          <a:lstStyle/>
          <a:p>
            <a:r>
              <a:rPr lang="en-US" dirty="0">
                <a:hlinkClick r:id="rId4"/>
              </a:rPr>
              <a:t>https://cdn-shop.adafruit.com/datasheets/FLR-100WAS-RGB.pdf</a:t>
            </a:r>
            <a:endParaRPr lang="en-US" dirty="0"/>
          </a:p>
        </p:txBody>
      </p:sp>
    </p:spTree>
    <p:extLst>
      <p:ext uri="{BB962C8B-B14F-4D97-AF65-F5344CB8AC3E}">
        <p14:creationId xmlns:p14="http://schemas.microsoft.com/office/powerpoint/2010/main" val="182041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6FAEEE-D619-4E65-A0EF-E650D0B3166A}" type="slidenum">
              <a:rPr lang="en-US" smtClean="0"/>
              <a:t>28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73" y="2210754"/>
            <a:ext cx="10691093" cy="3965891"/>
          </a:xfrm>
          <a:prstGeom prst="rect">
            <a:avLst/>
          </a:prstGeom>
        </p:spPr>
      </p:pic>
      <p:sp>
        <p:nvSpPr>
          <p:cNvPr id="2" name="Title 1">
            <a:extLst>
              <a:ext uri="{FF2B5EF4-FFF2-40B4-BE49-F238E27FC236}">
                <a16:creationId xmlns:a16="http://schemas.microsoft.com/office/drawing/2014/main" id="{DD24FDA4-31AE-7321-1B84-F9A77A40CDE1}"/>
              </a:ext>
            </a:extLst>
          </p:cNvPr>
          <p:cNvSpPr>
            <a:spLocks noGrp="1"/>
          </p:cNvSpPr>
          <p:nvPr>
            <p:ph type="title"/>
          </p:nvPr>
        </p:nvSpPr>
        <p:spPr>
          <a:xfrm>
            <a:off x="511273" y="348296"/>
            <a:ext cx="10967113" cy="1325563"/>
          </a:xfrm>
        </p:spPr>
        <p:txBody>
          <a:bodyPr>
            <a:noAutofit/>
          </a:bodyPr>
          <a:lstStyle/>
          <a:p>
            <a:r>
              <a:rPr lang="en-US" sz="4000" dirty="0">
                <a:latin typeface="+mn-lt"/>
              </a:rPr>
              <a:t>Actuators on Sensor Tags? </a:t>
            </a:r>
          </a:p>
        </p:txBody>
      </p:sp>
    </p:spTree>
    <p:extLst>
      <p:ext uri="{BB962C8B-B14F-4D97-AF65-F5344CB8AC3E}">
        <p14:creationId xmlns:p14="http://schemas.microsoft.com/office/powerpoint/2010/main" val="2674481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Definitions: What are sensors?</a:t>
            </a:r>
          </a:p>
        </p:txBody>
      </p:sp>
      <p:sp>
        <p:nvSpPr>
          <p:cNvPr id="3" name="Content Placeholder 2"/>
          <p:cNvSpPr>
            <a:spLocks noGrp="1"/>
          </p:cNvSpPr>
          <p:nvPr>
            <p:ph idx="1"/>
          </p:nvPr>
        </p:nvSpPr>
        <p:spPr>
          <a:xfrm>
            <a:off x="838199" y="1690687"/>
            <a:ext cx="11187023" cy="3816339"/>
          </a:xfrm>
        </p:spPr>
        <p:txBody>
          <a:bodyPr>
            <a:noAutofit/>
          </a:bodyPr>
          <a:lstStyle/>
          <a:p>
            <a:r>
              <a:rPr lang="en-US" dirty="0">
                <a:latin typeface="+mj-lt"/>
              </a:rPr>
              <a:t>Sensor is a device that measures a physical phenomenon</a:t>
            </a:r>
          </a:p>
          <a:p>
            <a:pPr lvl="1"/>
            <a:r>
              <a:rPr lang="en-US" dirty="0">
                <a:latin typeface="+mj-lt"/>
              </a:rPr>
              <a:t>Temperature sensor</a:t>
            </a:r>
          </a:p>
          <a:p>
            <a:pPr lvl="1"/>
            <a:r>
              <a:rPr lang="en-US" dirty="0">
                <a:latin typeface="+mj-lt"/>
              </a:rPr>
              <a:t>Humidity sensor</a:t>
            </a:r>
          </a:p>
          <a:p>
            <a:pPr lvl="1"/>
            <a:r>
              <a:rPr lang="en-US" dirty="0">
                <a:latin typeface="+mj-lt"/>
              </a:rPr>
              <a:t>Acoustic sensor</a:t>
            </a:r>
          </a:p>
          <a:p>
            <a:pPr lvl="1"/>
            <a:r>
              <a:rPr lang="en-US" dirty="0">
                <a:latin typeface="+mj-lt"/>
              </a:rPr>
              <a:t>Image sensor</a:t>
            </a:r>
          </a:p>
          <a:p>
            <a:pPr lvl="1"/>
            <a:r>
              <a:rPr lang="en-US" dirty="0">
                <a:latin typeface="+mj-lt"/>
              </a:rPr>
              <a:t>…….</a:t>
            </a:r>
          </a:p>
          <a:p>
            <a:endParaRPr lang="en-US" b="1" dirty="0">
              <a:latin typeface="+mj-lt"/>
            </a:endParaRPr>
          </a:p>
          <a:p>
            <a:r>
              <a:rPr lang="en-US" dirty="0">
                <a:latin typeface="+mj-lt"/>
              </a:rPr>
              <a:t>Sensors have become numerous, and are very low-power, and capable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29</a:t>
            </a:fld>
            <a:endParaRPr lang="sv-SE" dirty="0"/>
          </a:p>
        </p:txBody>
      </p:sp>
    </p:spTree>
    <p:extLst>
      <p:ext uri="{BB962C8B-B14F-4D97-AF65-F5344CB8AC3E}">
        <p14:creationId xmlns:p14="http://schemas.microsoft.com/office/powerpoint/2010/main" val="163953906"/>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Course homepage and webcast of lectures</a:t>
            </a:r>
          </a:p>
        </p:txBody>
      </p:sp>
      <p:sp>
        <p:nvSpPr>
          <p:cNvPr id="3" name="Content Placeholder 2"/>
          <p:cNvSpPr>
            <a:spLocks noGrp="1"/>
          </p:cNvSpPr>
          <p:nvPr>
            <p:ph idx="1"/>
          </p:nvPr>
        </p:nvSpPr>
        <p:spPr>
          <a:xfrm>
            <a:off x="536028" y="1415115"/>
            <a:ext cx="11119944" cy="4607844"/>
          </a:xfrm>
        </p:spPr>
        <p:txBody>
          <a:bodyPr>
            <a:normAutofit lnSpcReduction="10000"/>
          </a:bodyPr>
          <a:lstStyle/>
          <a:p>
            <a:pPr marL="0" indent="0">
              <a:buNone/>
            </a:pPr>
            <a:endParaRPr lang="en-SG" dirty="0"/>
          </a:p>
          <a:p>
            <a:pPr algn="l">
              <a:buFont typeface="Arial" panose="020B0604020202020204" pitchFamily="34" charset="0"/>
              <a:buChar char="•"/>
            </a:pPr>
            <a:r>
              <a:rPr lang="en-SG" dirty="0">
                <a:latin typeface="+mj-lt"/>
              </a:rPr>
              <a:t>Course homepage and other information can be found on following links:</a:t>
            </a:r>
          </a:p>
          <a:p>
            <a:pPr lvl="1"/>
            <a:r>
              <a:rPr lang="en-SG" dirty="0">
                <a:latin typeface="+mj-lt"/>
              </a:rPr>
              <a:t>Canvas (updated less frequently)</a:t>
            </a:r>
          </a:p>
          <a:p>
            <a:pPr lvl="1"/>
            <a:r>
              <a:rPr lang="en-SG" dirty="0">
                <a:latin typeface="+mj-lt"/>
              </a:rPr>
              <a:t>(Frequent updates) Link: </a:t>
            </a:r>
            <a:r>
              <a:rPr lang="en-SG" dirty="0">
                <a:latin typeface="+mj-lt"/>
                <a:hlinkClick r:id="rId3"/>
              </a:rPr>
              <a:t>https://weiserlab.github.io/ambuj/cs4222</a:t>
            </a:r>
            <a:endParaRPr lang="en-SG" dirty="0">
              <a:latin typeface="+mj-lt"/>
            </a:endParaRPr>
          </a:p>
          <a:p>
            <a:pPr lvl="1"/>
            <a:r>
              <a:rPr lang="en-SG" dirty="0">
                <a:latin typeface="+mj-lt"/>
              </a:rPr>
              <a:t>We also have a slack page! If you are not added, please send me email</a:t>
            </a:r>
          </a:p>
          <a:p>
            <a:pPr lvl="1"/>
            <a:endParaRPr lang="en-SG" dirty="0">
              <a:latin typeface="+mj-lt"/>
            </a:endParaRPr>
          </a:p>
          <a:p>
            <a:r>
              <a:rPr lang="en-SG" dirty="0">
                <a:latin typeface="+mj-lt"/>
              </a:rPr>
              <a:t>Video. Important parts of lecture 1,2 uploaded to YouTube</a:t>
            </a:r>
          </a:p>
          <a:p>
            <a:endParaRPr lang="en-SG" dirty="0">
              <a:latin typeface="+mj-lt"/>
            </a:endParaRPr>
          </a:p>
          <a:p>
            <a:r>
              <a:rPr lang="en-SG" dirty="0">
                <a:latin typeface="+mj-lt"/>
              </a:rPr>
              <a:t>Tutorials: Would shortly release the solutions to Tutorial 1 </a:t>
            </a:r>
          </a:p>
          <a:p>
            <a:pPr lvl="1"/>
            <a:r>
              <a:rPr lang="en-SG" dirty="0">
                <a:latin typeface="+mj-lt"/>
              </a:rPr>
              <a:t>Request from students: Release early -&gt; Next tutorial released on Friday</a:t>
            </a:r>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568734061"/>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38" y="211566"/>
            <a:ext cx="11497124" cy="1325563"/>
          </a:xfrm>
        </p:spPr>
        <p:txBody>
          <a:bodyPr>
            <a:noAutofit/>
          </a:bodyPr>
          <a:lstStyle/>
          <a:p>
            <a:r>
              <a:rPr lang="en-US" sz="4000" b="1" dirty="0">
                <a:latin typeface="+mj-lt"/>
              </a:rPr>
              <a:t>Actuation is energy expensive (with respect to sensing)</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30</a:t>
            </a:fld>
            <a:endParaRPr lang="sv-SE" dirty="0"/>
          </a:p>
        </p:txBody>
      </p:sp>
      <p:pic>
        <p:nvPicPr>
          <p:cNvPr id="5" name="Online Media 4" descr="Wind Dispersal of Battery-free Wireless Devices">
            <a:hlinkClick r:id="" action="ppaction://media"/>
            <a:extLst>
              <a:ext uri="{FF2B5EF4-FFF2-40B4-BE49-F238E27FC236}">
                <a16:creationId xmlns:a16="http://schemas.microsoft.com/office/drawing/2014/main" id="{5C9541E3-7B36-ADA8-CE83-56E3DF0EA0F2}"/>
              </a:ext>
            </a:extLst>
          </p:cNvPr>
          <p:cNvPicPr>
            <a:picLocks noRot="1" noChangeAspect="1"/>
          </p:cNvPicPr>
          <p:nvPr>
            <a:videoFile r:link="rId1"/>
          </p:nvPr>
        </p:nvPicPr>
        <p:blipFill>
          <a:blip r:embed="rId4"/>
          <a:stretch>
            <a:fillRect/>
          </a:stretch>
        </p:blipFill>
        <p:spPr>
          <a:xfrm>
            <a:off x="1639950" y="1588168"/>
            <a:ext cx="8418450" cy="4623596"/>
          </a:xfrm>
          <a:prstGeom prst="rect">
            <a:avLst/>
          </a:prstGeom>
        </p:spPr>
      </p:pic>
    </p:spTree>
    <p:extLst>
      <p:ext uri="{BB962C8B-B14F-4D97-AF65-F5344CB8AC3E}">
        <p14:creationId xmlns:p14="http://schemas.microsoft.com/office/powerpoint/2010/main" val="119001964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Modern cars are all software and sensors</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31</a:t>
            </a:fld>
            <a:endParaRPr lang="sv-SE" dirty="0"/>
          </a:p>
        </p:txBody>
      </p:sp>
      <p:pic>
        <p:nvPicPr>
          <p:cNvPr id="6" name="Picture 5" descr="Diagram&#10;&#10;Description automatically generated">
            <a:extLst>
              <a:ext uri="{FF2B5EF4-FFF2-40B4-BE49-F238E27FC236}">
                <a16:creationId xmlns:a16="http://schemas.microsoft.com/office/drawing/2014/main" id="{789282AE-318F-60F1-7E1A-0BF1525F3A84}"/>
              </a:ext>
            </a:extLst>
          </p:cNvPr>
          <p:cNvPicPr>
            <a:picLocks noChangeAspect="1"/>
          </p:cNvPicPr>
          <p:nvPr/>
        </p:nvPicPr>
        <p:blipFill>
          <a:blip r:embed="rId3"/>
          <a:stretch>
            <a:fillRect/>
          </a:stretch>
        </p:blipFill>
        <p:spPr>
          <a:xfrm>
            <a:off x="1982286" y="1537129"/>
            <a:ext cx="8102411" cy="4555356"/>
          </a:xfrm>
          <a:prstGeom prst="rect">
            <a:avLst/>
          </a:prstGeom>
        </p:spPr>
      </p:pic>
    </p:spTree>
    <p:extLst>
      <p:ext uri="{BB962C8B-B14F-4D97-AF65-F5344CB8AC3E}">
        <p14:creationId xmlns:p14="http://schemas.microsoft.com/office/powerpoint/2010/main" val="397750218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948" y="211566"/>
            <a:ext cx="10967113" cy="1325563"/>
          </a:xfrm>
        </p:spPr>
        <p:txBody>
          <a:bodyPr>
            <a:noAutofit/>
          </a:bodyPr>
          <a:lstStyle/>
          <a:p>
            <a:r>
              <a:rPr lang="en-US" b="1" dirty="0">
                <a:latin typeface="+mj-lt"/>
              </a:rPr>
              <a:t>Modern cars are all software and sensors</a:t>
            </a:r>
          </a:p>
        </p:txBody>
      </p:sp>
      <p:sp>
        <p:nvSpPr>
          <p:cNvPr id="3" name="Content Placeholder 2"/>
          <p:cNvSpPr>
            <a:spLocks noGrp="1"/>
          </p:cNvSpPr>
          <p:nvPr>
            <p:ph idx="1"/>
          </p:nvPr>
        </p:nvSpPr>
        <p:spPr>
          <a:xfrm>
            <a:off x="928815" y="3585390"/>
            <a:ext cx="11187023" cy="4407605"/>
          </a:xfrm>
        </p:spPr>
        <p:txBody>
          <a:bodyPr>
            <a:noAutofit/>
          </a:bodyPr>
          <a:lstStyle/>
          <a:p>
            <a:pPr marL="457200" lvl="1" indent="0">
              <a:buNone/>
            </a:pPr>
            <a:endParaRPr lang="en-US" b="1" dirty="0">
              <a:latin typeface="+mj-lt"/>
            </a:endParaRPr>
          </a:p>
          <a:p>
            <a:endParaRPr lang="en-US" b="1" dirty="0">
              <a:latin typeface="+mj-lt"/>
            </a:endParaRPr>
          </a:p>
          <a:p>
            <a:endParaRPr lang="en-US" b="1" dirty="0">
              <a:latin typeface="+mj-lt"/>
            </a:endParaRP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32</a:t>
            </a:fld>
            <a:endParaRPr lang="sv-SE" dirty="0"/>
          </a:p>
        </p:txBody>
      </p:sp>
      <p:pic>
        <p:nvPicPr>
          <p:cNvPr id="4" name="Online Media 3" descr="Autonomous Vehicles: Software and Sensor Technology in Driverless Cars">
            <a:hlinkClick r:id="" action="ppaction://media"/>
            <a:extLst>
              <a:ext uri="{FF2B5EF4-FFF2-40B4-BE49-F238E27FC236}">
                <a16:creationId xmlns:a16="http://schemas.microsoft.com/office/drawing/2014/main" id="{18AF5644-A0A3-E6DE-2736-A38A8DCD1DDA}"/>
              </a:ext>
            </a:extLst>
          </p:cNvPr>
          <p:cNvPicPr>
            <a:picLocks noRot="1" noChangeAspect="1"/>
          </p:cNvPicPr>
          <p:nvPr>
            <a:videoFile r:link="rId1"/>
          </p:nvPr>
        </p:nvPicPr>
        <p:blipFill>
          <a:blip r:embed="rId4"/>
          <a:stretch>
            <a:fillRect/>
          </a:stretch>
        </p:blipFill>
        <p:spPr>
          <a:xfrm>
            <a:off x="2107095" y="1719763"/>
            <a:ext cx="7520712" cy="4249202"/>
          </a:xfrm>
          <a:prstGeom prst="rect">
            <a:avLst/>
          </a:prstGeom>
        </p:spPr>
      </p:pic>
    </p:spTree>
    <p:extLst>
      <p:ext uri="{BB962C8B-B14F-4D97-AF65-F5344CB8AC3E}">
        <p14:creationId xmlns:p14="http://schemas.microsoft.com/office/powerpoint/2010/main" val="1127610725"/>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sz="4000" dirty="0">
                <a:latin typeface="+mn-lt"/>
              </a:rPr>
              <a:t>Sensors and actuators are an integral part of most consumer electronic devices</a:t>
            </a:r>
          </a:p>
        </p:txBody>
      </p:sp>
      <p:sp>
        <p:nvSpPr>
          <p:cNvPr id="3" name="Content Placeholder 2"/>
          <p:cNvSpPr>
            <a:spLocks noGrp="1"/>
          </p:cNvSpPr>
          <p:nvPr>
            <p:ph idx="1"/>
          </p:nvPr>
        </p:nvSpPr>
        <p:spPr>
          <a:xfrm>
            <a:off x="838199" y="1690687"/>
            <a:ext cx="11187023" cy="3816339"/>
          </a:xfrm>
        </p:spPr>
        <p:txBody>
          <a:bodyPr>
            <a:noAutofit/>
          </a:bodyPr>
          <a:lstStyle/>
          <a:p>
            <a:r>
              <a:rPr lang="en-US" dirty="0">
                <a:latin typeface="+mj-lt"/>
              </a:rPr>
              <a:t>Essential part of almost all consumer electronic devices</a:t>
            </a:r>
          </a:p>
          <a:p>
            <a:r>
              <a:rPr lang="en-US" dirty="0">
                <a:latin typeface="+mj-lt"/>
              </a:rPr>
              <a:t>They are an Interface of electronic devices with the physical world</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33</a:t>
            </a:fld>
            <a:endParaRPr lang="sv-SE" dirty="0"/>
          </a:p>
        </p:txBody>
      </p:sp>
      <p:pic>
        <p:nvPicPr>
          <p:cNvPr id="5" name="Picture 4" descr="A picture containing text&#10;&#10;Description automatically generated">
            <a:extLst>
              <a:ext uri="{FF2B5EF4-FFF2-40B4-BE49-F238E27FC236}">
                <a16:creationId xmlns:a16="http://schemas.microsoft.com/office/drawing/2014/main" id="{610631E5-6D1E-C3D3-5097-1B84D1A84A8D}"/>
              </a:ext>
            </a:extLst>
          </p:cNvPr>
          <p:cNvPicPr>
            <a:picLocks noChangeAspect="1"/>
          </p:cNvPicPr>
          <p:nvPr/>
        </p:nvPicPr>
        <p:blipFill>
          <a:blip r:embed="rId3"/>
          <a:stretch>
            <a:fillRect/>
          </a:stretch>
        </p:blipFill>
        <p:spPr>
          <a:xfrm>
            <a:off x="838199" y="2907352"/>
            <a:ext cx="4527996" cy="3124725"/>
          </a:xfrm>
          <a:prstGeom prst="rect">
            <a:avLst/>
          </a:prstGeom>
        </p:spPr>
      </p:pic>
      <p:sp>
        <p:nvSpPr>
          <p:cNvPr id="6" name="TextBox 5">
            <a:extLst>
              <a:ext uri="{FF2B5EF4-FFF2-40B4-BE49-F238E27FC236}">
                <a16:creationId xmlns:a16="http://schemas.microsoft.com/office/drawing/2014/main" id="{E2BA6772-BF73-2A5E-58D5-09E743193D55}"/>
              </a:ext>
            </a:extLst>
          </p:cNvPr>
          <p:cNvSpPr txBox="1"/>
          <p:nvPr/>
        </p:nvSpPr>
        <p:spPr>
          <a:xfrm>
            <a:off x="10109727" y="6032077"/>
            <a:ext cx="1244073" cy="276999"/>
          </a:xfrm>
          <a:prstGeom prst="rect">
            <a:avLst/>
          </a:prstGeom>
          <a:noFill/>
        </p:spPr>
        <p:txBody>
          <a:bodyPr wrap="square" rtlCol="0">
            <a:spAutoFit/>
          </a:bodyPr>
          <a:lstStyle/>
          <a:p>
            <a:r>
              <a:rPr lang="en-US" sz="1200" dirty="0">
                <a:latin typeface="+mj-lt"/>
              </a:rPr>
              <a:t>Courtesy: Apple</a:t>
            </a:r>
          </a:p>
        </p:txBody>
      </p:sp>
      <p:pic>
        <p:nvPicPr>
          <p:cNvPr id="9" name="Picture 8" descr="Diagram&#10;&#10;Description automatically generated">
            <a:extLst>
              <a:ext uri="{FF2B5EF4-FFF2-40B4-BE49-F238E27FC236}">
                <a16:creationId xmlns:a16="http://schemas.microsoft.com/office/drawing/2014/main" id="{22AB4216-8F79-6C87-A977-84B9AF69E620}"/>
              </a:ext>
            </a:extLst>
          </p:cNvPr>
          <p:cNvPicPr>
            <a:picLocks noChangeAspect="1"/>
          </p:cNvPicPr>
          <p:nvPr/>
        </p:nvPicPr>
        <p:blipFill>
          <a:blip r:embed="rId4"/>
          <a:stretch>
            <a:fillRect/>
          </a:stretch>
        </p:blipFill>
        <p:spPr>
          <a:xfrm>
            <a:off x="6842078" y="2860077"/>
            <a:ext cx="4511722" cy="3124726"/>
          </a:xfrm>
          <a:prstGeom prst="rect">
            <a:avLst/>
          </a:prstGeom>
        </p:spPr>
      </p:pic>
    </p:spTree>
    <p:extLst>
      <p:ext uri="{BB962C8B-B14F-4D97-AF65-F5344CB8AC3E}">
        <p14:creationId xmlns:p14="http://schemas.microsoft.com/office/powerpoint/2010/main" val="1010807849"/>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3352234"/>
          </a:xfrm>
        </p:spPr>
        <p:txBody>
          <a:bodyPr>
            <a:normAutofit lnSpcReduction="10000"/>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Unit: dB and dBm</a:t>
            </a:r>
          </a:p>
          <a:p>
            <a:pPr marL="514350" indent="-514350">
              <a:buAutoNum type="arabicPeriod"/>
            </a:pPr>
            <a:r>
              <a:rPr lang="en-US" dirty="0">
                <a:latin typeface="+mj-lt"/>
              </a:rPr>
              <a:t>Overview of sensing modalities: active vs passive</a:t>
            </a:r>
          </a:p>
          <a:p>
            <a:pPr marL="514350" indent="-514350">
              <a:buAutoNum type="arabicPeriod"/>
            </a:pPr>
            <a:r>
              <a:rPr lang="en-US" b="1" dirty="0"/>
              <a:t>Active sensing: LIDAR and Ultrasound</a:t>
            </a:r>
          </a:p>
          <a:p>
            <a:pPr marL="514350" indent="-514350">
              <a:buAutoNum type="arabicPeriod"/>
            </a:pPr>
            <a:r>
              <a:rPr lang="en-US" dirty="0">
                <a:latin typeface="+mj-lt"/>
              </a:rPr>
              <a:t>Passive sensing</a:t>
            </a:r>
          </a:p>
          <a:p>
            <a:pPr marL="514350" indent="-514350">
              <a:buAutoNum type="arabicPeriod"/>
            </a:pPr>
            <a:r>
              <a:rPr lang="en-US" dirty="0">
                <a:latin typeface="+mj-lt"/>
              </a:rPr>
              <a:t>Platforms</a:t>
            </a:r>
          </a:p>
          <a:p>
            <a:pPr marL="514350" indent="-514350">
              <a:buAutoNum type="arabicPeriod"/>
            </a:pPr>
            <a:r>
              <a:rPr lang="en-US" dirty="0">
                <a:latin typeface="+mj-lt"/>
              </a:rPr>
              <a:t>Calculating Battery-life</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34</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260868305"/>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35</a:t>
            </a:fld>
            <a:endParaRPr lang="en-US"/>
          </a:p>
        </p:txBody>
      </p:sp>
      <p:pic>
        <p:nvPicPr>
          <p:cNvPr id="5122" name="Picture 2">
            <a:extLst>
              <a:ext uri="{FF2B5EF4-FFF2-40B4-BE49-F238E27FC236}">
                <a16:creationId xmlns:a16="http://schemas.microsoft.com/office/drawing/2014/main" id="{46CA3850-1E75-42BF-B55E-294C2784A7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3894" y="1956396"/>
            <a:ext cx="4095482" cy="39674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B8D741E-CE20-420C-9228-42057A0D5B2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2518" y="1956396"/>
            <a:ext cx="4095482" cy="3967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3C2883-BA16-4A32-8052-568C04B6ABFE}"/>
              </a:ext>
            </a:extLst>
          </p:cNvPr>
          <p:cNvSpPr txBox="1"/>
          <p:nvPr/>
        </p:nvSpPr>
        <p:spPr>
          <a:xfrm>
            <a:off x="1463894" y="1347056"/>
            <a:ext cx="4095481" cy="523220"/>
          </a:xfrm>
          <a:prstGeom prst="rect">
            <a:avLst/>
          </a:prstGeom>
          <a:noFill/>
        </p:spPr>
        <p:txBody>
          <a:bodyPr wrap="square" rtlCol="0">
            <a:spAutoFit/>
          </a:bodyPr>
          <a:lstStyle/>
          <a:p>
            <a:pPr algn="ctr"/>
            <a:r>
              <a:rPr lang="en-US" sz="2800" dirty="0"/>
              <a:t>Passive Sensing</a:t>
            </a:r>
          </a:p>
        </p:txBody>
      </p:sp>
      <p:sp>
        <p:nvSpPr>
          <p:cNvPr id="8" name="TextBox 7">
            <a:extLst>
              <a:ext uri="{FF2B5EF4-FFF2-40B4-BE49-F238E27FC236}">
                <a16:creationId xmlns:a16="http://schemas.microsoft.com/office/drawing/2014/main" id="{2E75BEF4-9304-42D8-BA67-029975F5A960}"/>
              </a:ext>
            </a:extLst>
          </p:cNvPr>
          <p:cNvSpPr txBox="1"/>
          <p:nvPr/>
        </p:nvSpPr>
        <p:spPr>
          <a:xfrm>
            <a:off x="6572517" y="1346855"/>
            <a:ext cx="4095481" cy="523220"/>
          </a:xfrm>
          <a:prstGeom prst="rect">
            <a:avLst/>
          </a:prstGeom>
          <a:noFill/>
        </p:spPr>
        <p:txBody>
          <a:bodyPr wrap="square" rtlCol="0">
            <a:spAutoFit/>
          </a:bodyPr>
          <a:lstStyle/>
          <a:p>
            <a:pPr algn="ctr"/>
            <a:r>
              <a:rPr lang="en-US" sz="2800" dirty="0"/>
              <a:t>Active Sensing</a:t>
            </a:r>
          </a:p>
        </p:txBody>
      </p:sp>
    </p:spTree>
    <p:extLst>
      <p:ext uri="{BB962C8B-B14F-4D97-AF65-F5344CB8AC3E}">
        <p14:creationId xmlns:p14="http://schemas.microsoft.com/office/powerpoint/2010/main" val="998330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Different forms of sensing: Active vs Passive</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p:txBody>
          <a:bodyPr/>
          <a:lstStyle/>
          <a:p>
            <a:r>
              <a:rPr lang="en-US" dirty="0">
                <a:latin typeface="+mj-lt"/>
              </a:rPr>
              <a:t>We usually focus on passive sensing</a:t>
            </a:r>
          </a:p>
          <a:p>
            <a:pPr lvl="1"/>
            <a:r>
              <a:rPr lang="en-US" dirty="0">
                <a:latin typeface="+mj-lt"/>
              </a:rPr>
              <a:t>Cheaper and lower energy costs!</a:t>
            </a:r>
          </a:p>
          <a:p>
            <a:pPr lvl="1"/>
            <a:r>
              <a:rPr lang="en-US" dirty="0">
                <a:latin typeface="+mj-lt"/>
              </a:rPr>
              <a:t>No emissions from the sensor. Passively sense environment</a:t>
            </a:r>
          </a:p>
          <a:p>
            <a:pPr marL="457200" lvl="1" indent="0">
              <a:buNone/>
            </a:pPr>
            <a:endParaRPr lang="en-US" dirty="0">
              <a:latin typeface="+mj-lt"/>
            </a:endParaRPr>
          </a:p>
          <a:p>
            <a:r>
              <a:rPr lang="en-US" dirty="0">
                <a:latin typeface="+mj-lt"/>
              </a:rPr>
              <a:t>Active sensing:</a:t>
            </a:r>
          </a:p>
          <a:p>
            <a:pPr lvl="1"/>
            <a:r>
              <a:rPr lang="en-US" dirty="0">
                <a:latin typeface="+mj-lt"/>
              </a:rPr>
              <a:t>Flash photography</a:t>
            </a:r>
          </a:p>
          <a:p>
            <a:pPr lvl="1"/>
            <a:r>
              <a:rPr lang="en-US" dirty="0">
                <a:latin typeface="+mj-lt"/>
              </a:rPr>
              <a:t>Ultrasonic distance sensing</a:t>
            </a:r>
          </a:p>
          <a:p>
            <a:pPr lvl="1"/>
            <a:r>
              <a:rPr lang="en-US" dirty="0">
                <a:latin typeface="+mj-lt"/>
              </a:rPr>
              <a:t>Lidar and Radar</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36</a:t>
            </a:fld>
            <a:endParaRPr lang="en-US"/>
          </a:p>
        </p:txBody>
      </p:sp>
    </p:spTree>
    <p:extLst>
      <p:ext uri="{BB962C8B-B14F-4D97-AF65-F5344CB8AC3E}">
        <p14:creationId xmlns:p14="http://schemas.microsoft.com/office/powerpoint/2010/main" val="962142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Active sensing: Flash photography</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37</a:t>
            </a:fld>
            <a:endParaRPr lang="en-US"/>
          </a:p>
        </p:txBody>
      </p:sp>
      <p:pic>
        <p:nvPicPr>
          <p:cNvPr id="12" name="Picture 11" descr="A close-up of a camera lens&#10;&#10;Description automatically generated with low confidence">
            <a:extLst>
              <a:ext uri="{FF2B5EF4-FFF2-40B4-BE49-F238E27FC236}">
                <a16:creationId xmlns:a16="http://schemas.microsoft.com/office/drawing/2014/main" id="{50C7FE05-9D73-5BA0-F7AD-F46B50DAFDE9}"/>
              </a:ext>
            </a:extLst>
          </p:cNvPr>
          <p:cNvPicPr>
            <a:picLocks noChangeAspect="1"/>
          </p:cNvPicPr>
          <p:nvPr/>
        </p:nvPicPr>
        <p:blipFill>
          <a:blip r:embed="rId3"/>
          <a:stretch>
            <a:fillRect/>
          </a:stretch>
        </p:blipFill>
        <p:spPr>
          <a:xfrm>
            <a:off x="838200" y="2655242"/>
            <a:ext cx="3934990" cy="2623839"/>
          </a:xfrm>
          <a:prstGeom prst="rect">
            <a:avLst/>
          </a:prstGeom>
        </p:spPr>
      </p:pic>
      <p:pic>
        <p:nvPicPr>
          <p:cNvPr id="14" name="Picture 13">
            <a:extLst>
              <a:ext uri="{FF2B5EF4-FFF2-40B4-BE49-F238E27FC236}">
                <a16:creationId xmlns:a16="http://schemas.microsoft.com/office/drawing/2014/main" id="{21144AD1-51F9-7779-94BB-D9EEBF35F2F3}"/>
              </a:ext>
            </a:extLst>
          </p:cNvPr>
          <p:cNvPicPr>
            <a:picLocks noChangeAspect="1"/>
          </p:cNvPicPr>
          <p:nvPr/>
        </p:nvPicPr>
        <p:blipFill>
          <a:blip r:embed="rId4"/>
          <a:stretch>
            <a:fillRect/>
          </a:stretch>
        </p:blipFill>
        <p:spPr>
          <a:xfrm>
            <a:off x="5653752" y="2655242"/>
            <a:ext cx="1870364" cy="2743200"/>
          </a:xfrm>
          <a:prstGeom prst="rect">
            <a:avLst/>
          </a:prstGeom>
        </p:spPr>
      </p:pic>
      <p:pic>
        <p:nvPicPr>
          <p:cNvPr id="16" name="Picture 15">
            <a:extLst>
              <a:ext uri="{FF2B5EF4-FFF2-40B4-BE49-F238E27FC236}">
                <a16:creationId xmlns:a16="http://schemas.microsoft.com/office/drawing/2014/main" id="{50BD895D-3719-95DA-6F93-A5F9D86FABE3}"/>
              </a:ext>
            </a:extLst>
          </p:cNvPr>
          <p:cNvPicPr>
            <a:picLocks noChangeAspect="1"/>
          </p:cNvPicPr>
          <p:nvPr/>
        </p:nvPicPr>
        <p:blipFill>
          <a:blip r:embed="rId5"/>
          <a:stretch>
            <a:fillRect/>
          </a:stretch>
        </p:blipFill>
        <p:spPr>
          <a:xfrm>
            <a:off x="8201478" y="2651919"/>
            <a:ext cx="3683101" cy="2743200"/>
          </a:xfrm>
          <a:prstGeom prst="rect">
            <a:avLst/>
          </a:prstGeom>
        </p:spPr>
      </p:pic>
    </p:spTree>
    <p:extLst>
      <p:ext uri="{BB962C8B-B14F-4D97-AF65-F5344CB8AC3E}">
        <p14:creationId xmlns:p14="http://schemas.microsoft.com/office/powerpoint/2010/main" val="4165215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Active sensing: Ultrasound sensor</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a:xfrm>
            <a:off x="838200" y="1634378"/>
            <a:ext cx="10515600" cy="4351338"/>
          </a:xfrm>
        </p:spPr>
        <p:txBody>
          <a:bodyPr/>
          <a:lstStyle/>
          <a:p>
            <a:r>
              <a:rPr lang="en-US" dirty="0">
                <a:latin typeface="+mj-lt"/>
              </a:rPr>
              <a:t>Emits high frequency sound waves from sensor which bounces from objects that are present in the environment</a:t>
            </a:r>
          </a:p>
          <a:p>
            <a:r>
              <a:rPr lang="en-US" dirty="0">
                <a:latin typeface="+mj-lt"/>
              </a:rPr>
              <a:t>Estimates distance, proximity by measuring time taken for sounds waves to bounce back and propagate back to the ultrasound device</a:t>
            </a:r>
          </a:p>
          <a:p>
            <a:r>
              <a:rPr lang="en-US" dirty="0">
                <a:latin typeface="+mj-lt"/>
              </a:rPr>
              <a:t>Power consuming, though can be used on IoT devices</a:t>
            </a:r>
          </a:p>
          <a:p>
            <a:r>
              <a:rPr lang="en-US" dirty="0">
                <a:latin typeface="+mj-lt"/>
              </a:rPr>
              <a:t>Common application: Robotics, obstacle detection, water level sensing</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38</a:t>
            </a:fld>
            <a:endParaRPr lang="en-US"/>
          </a:p>
        </p:txBody>
      </p:sp>
      <p:pic>
        <p:nvPicPr>
          <p:cNvPr id="6" name="Picture 5" descr="Shape&#10;&#10;Description automatically generated with medium confidence">
            <a:extLst>
              <a:ext uri="{FF2B5EF4-FFF2-40B4-BE49-F238E27FC236}">
                <a16:creationId xmlns:a16="http://schemas.microsoft.com/office/drawing/2014/main" id="{5FA6D937-24F4-3C8C-549D-7EF3BC3E3EA5}"/>
              </a:ext>
            </a:extLst>
          </p:cNvPr>
          <p:cNvPicPr>
            <a:picLocks noChangeAspect="1"/>
          </p:cNvPicPr>
          <p:nvPr/>
        </p:nvPicPr>
        <p:blipFill>
          <a:blip r:embed="rId3"/>
          <a:stretch>
            <a:fillRect/>
          </a:stretch>
        </p:blipFill>
        <p:spPr>
          <a:xfrm>
            <a:off x="2608557" y="4470445"/>
            <a:ext cx="3393020" cy="2049384"/>
          </a:xfrm>
          <a:prstGeom prst="rect">
            <a:avLst/>
          </a:prstGeom>
        </p:spPr>
      </p:pic>
      <p:pic>
        <p:nvPicPr>
          <p:cNvPr id="8" name="Picture 7">
            <a:extLst>
              <a:ext uri="{FF2B5EF4-FFF2-40B4-BE49-F238E27FC236}">
                <a16:creationId xmlns:a16="http://schemas.microsoft.com/office/drawing/2014/main" id="{7E3645D4-10CB-D792-F0D0-B3E9B57ADEF4}"/>
              </a:ext>
            </a:extLst>
          </p:cNvPr>
          <p:cNvPicPr>
            <a:picLocks noChangeAspect="1"/>
          </p:cNvPicPr>
          <p:nvPr/>
        </p:nvPicPr>
        <p:blipFill>
          <a:blip r:embed="rId4"/>
          <a:stretch>
            <a:fillRect/>
          </a:stretch>
        </p:blipFill>
        <p:spPr>
          <a:xfrm>
            <a:off x="6863302" y="4587944"/>
            <a:ext cx="1814386" cy="1814386"/>
          </a:xfrm>
          <a:prstGeom prst="rect">
            <a:avLst/>
          </a:prstGeom>
        </p:spPr>
      </p:pic>
    </p:spTree>
    <p:extLst>
      <p:ext uri="{BB962C8B-B14F-4D97-AF65-F5344CB8AC3E}">
        <p14:creationId xmlns:p14="http://schemas.microsoft.com/office/powerpoint/2010/main" val="3029189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a:xfrm>
            <a:off x="912530" y="381954"/>
            <a:ext cx="10366940" cy="1325563"/>
          </a:xfrm>
        </p:spPr>
        <p:txBody>
          <a:bodyPr>
            <a:normAutofit/>
          </a:bodyPr>
          <a:lstStyle/>
          <a:p>
            <a:r>
              <a:rPr lang="en-US" sz="4000" dirty="0">
                <a:latin typeface="+mn-lt"/>
              </a:rPr>
              <a:t>Active sensing: Your smart </a:t>
            </a:r>
            <a:r>
              <a:rPr lang="en-US" sz="4000" dirty="0" err="1">
                <a:latin typeface="+mn-lt"/>
              </a:rPr>
              <a:t>vaccum</a:t>
            </a:r>
            <a:r>
              <a:rPr lang="en-US" sz="4000" dirty="0">
                <a:latin typeface="+mn-lt"/>
              </a:rPr>
              <a:t> cleaner use?</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39</a:t>
            </a:fld>
            <a:endParaRPr lang="en-US"/>
          </a:p>
        </p:txBody>
      </p:sp>
      <p:pic>
        <p:nvPicPr>
          <p:cNvPr id="6" name="Picture 5" descr="A picture containing indoor&#10;&#10;Description automatically generated">
            <a:extLst>
              <a:ext uri="{FF2B5EF4-FFF2-40B4-BE49-F238E27FC236}">
                <a16:creationId xmlns:a16="http://schemas.microsoft.com/office/drawing/2014/main" id="{0707F917-7CF5-46DF-86A2-778A473EEC05}"/>
              </a:ext>
            </a:extLst>
          </p:cNvPr>
          <p:cNvPicPr>
            <a:picLocks noChangeAspect="1"/>
          </p:cNvPicPr>
          <p:nvPr/>
        </p:nvPicPr>
        <p:blipFill>
          <a:blip r:embed="rId3"/>
          <a:stretch>
            <a:fillRect/>
          </a:stretch>
        </p:blipFill>
        <p:spPr>
          <a:xfrm>
            <a:off x="2071240" y="1788314"/>
            <a:ext cx="8049520" cy="4225999"/>
          </a:xfrm>
          <a:prstGeom prst="rect">
            <a:avLst/>
          </a:prstGeom>
        </p:spPr>
      </p:pic>
    </p:spTree>
    <p:extLst>
      <p:ext uri="{BB962C8B-B14F-4D97-AF65-F5344CB8AC3E}">
        <p14:creationId xmlns:p14="http://schemas.microsoft.com/office/powerpoint/2010/main" val="2426815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Assignment 1</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p>
          <a:p>
            <a:pPr marL="0" indent="0">
              <a:buFont typeface="Arial" panose="020B0604020202020204" pitchFamily="34" charset="0"/>
              <a:buNone/>
            </a:pPr>
            <a:r>
              <a:rPr lang="en-SG" dirty="0"/>
              <a:t>Link: </a:t>
            </a:r>
            <a:r>
              <a:rPr lang="en-SG" dirty="0">
                <a:hlinkClick r:id="rId3"/>
              </a:rPr>
              <a:t>https://weiserlab.github.io/ambuj/cs4222_assignment1</a:t>
            </a:r>
            <a:endParaRPr lang="en-SG" dirty="0"/>
          </a:p>
          <a:p>
            <a:pPr marL="0" indent="0">
              <a:buFont typeface="Arial" panose="020B0604020202020204" pitchFamily="34" charset="0"/>
              <a:buNone/>
            </a:pPr>
            <a:endParaRPr lang="en-SG" dirty="0"/>
          </a:p>
          <a:p>
            <a:r>
              <a:rPr lang="en-SG" dirty="0">
                <a:latin typeface="+mj-lt"/>
              </a:rPr>
              <a:t>Deadline: 10</a:t>
            </a:r>
            <a:r>
              <a:rPr lang="en-SG" baseline="30000" dirty="0">
                <a:latin typeface="+mj-lt"/>
              </a:rPr>
              <a:t>th</a:t>
            </a:r>
            <a:r>
              <a:rPr lang="en-SG" dirty="0">
                <a:latin typeface="+mj-lt"/>
              </a:rPr>
              <a:t> of February 2023</a:t>
            </a:r>
          </a:p>
          <a:p>
            <a:r>
              <a:rPr lang="en-SG" dirty="0">
                <a:latin typeface="+mj-lt"/>
              </a:rPr>
              <a:t>Covers: 3% of overall grade</a:t>
            </a:r>
          </a:p>
          <a:p>
            <a:r>
              <a:rPr lang="en-SG" dirty="0">
                <a:latin typeface="+mj-lt"/>
              </a:rPr>
              <a:t>Task: Program </a:t>
            </a:r>
            <a:r>
              <a:rPr lang="en-SG" dirty="0" err="1">
                <a:latin typeface="+mj-lt"/>
              </a:rPr>
              <a:t>SensorTag</a:t>
            </a:r>
            <a:r>
              <a:rPr lang="en-SG" dirty="0">
                <a:latin typeface="+mj-lt"/>
              </a:rPr>
              <a:t>, display your name, blink onboard LED</a:t>
            </a:r>
          </a:p>
          <a:p>
            <a:r>
              <a:rPr lang="en-SG" dirty="0">
                <a:latin typeface="+mj-lt"/>
              </a:rPr>
              <a:t> Show to teaching assistant/instructor during next week’s tutorial</a:t>
            </a:r>
          </a:p>
          <a:p>
            <a:r>
              <a:rPr lang="en-SG" b="1" dirty="0">
                <a:latin typeface="+mj-lt"/>
              </a:rPr>
              <a:t>Issue: </a:t>
            </a:r>
            <a:r>
              <a:rPr lang="en-SG" dirty="0">
                <a:latin typeface="+mj-lt"/>
              </a:rPr>
              <a:t>Some students are having issue on Mac OS X! </a:t>
            </a: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77443168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Active sensing: LIDAR</a:t>
            </a: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40</a:t>
            </a:fld>
            <a:endParaRPr lang="en-US"/>
          </a:p>
        </p:txBody>
      </p:sp>
      <p:pic>
        <p:nvPicPr>
          <p:cNvPr id="5" name="Online Media 4" descr="Lidar 101 from Velodyne Lidar">
            <a:hlinkClick r:id="" action="ppaction://media"/>
            <a:extLst>
              <a:ext uri="{FF2B5EF4-FFF2-40B4-BE49-F238E27FC236}">
                <a16:creationId xmlns:a16="http://schemas.microsoft.com/office/drawing/2014/main" id="{D0A9C04D-8599-D9F5-88D8-8116879C25FA}"/>
              </a:ext>
            </a:extLst>
          </p:cNvPr>
          <p:cNvPicPr>
            <a:picLocks noRot="1" noChangeAspect="1"/>
          </p:cNvPicPr>
          <p:nvPr>
            <a:videoFile r:link="rId1"/>
          </p:nvPr>
        </p:nvPicPr>
        <p:blipFill>
          <a:blip r:embed="rId4"/>
          <a:stretch>
            <a:fillRect/>
          </a:stretch>
        </p:blipFill>
        <p:spPr>
          <a:xfrm>
            <a:off x="1901728" y="1775199"/>
            <a:ext cx="7958653" cy="4496639"/>
          </a:xfrm>
          <a:prstGeom prst="rect">
            <a:avLst/>
          </a:prstGeom>
        </p:spPr>
      </p:pic>
    </p:spTree>
    <p:extLst>
      <p:ext uri="{BB962C8B-B14F-4D97-AF65-F5344CB8AC3E}">
        <p14:creationId xmlns:p14="http://schemas.microsoft.com/office/powerpoint/2010/main" val="267432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1E4-9605-4F4C-A09B-879AC5FCC9CB}"/>
              </a:ext>
            </a:extLst>
          </p:cNvPr>
          <p:cNvSpPr>
            <a:spLocks noGrp="1"/>
          </p:cNvSpPr>
          <p:nvPr>
            <p:ph type="title"/>
          </p:nvPr>
        </p:nvSpPr>
        <p:spPr/>
        <p:txBody>
          <a:bodyPr>
            <a:normAutofit/>
          </a:bodyPr>
          <a:lstStyle/>
          <a:p>
            <a:r>
              <a:rPr lang="en-US" sz="4000" dirty="0">
                <a:latin typeface="+mn-lt"/>
              </a:rPr>
              <a:t>LIDAR (Light Detection and Ranging)</a:t>
            </a:r>
          </a:p>
        </p:txBody>
      </p:sp>
      <p:sp>
        <p:nvSpPr>
          <p:cNvPr id="3" name="Content Placeholder 2">
            <a:extLst>
              <a:ext uri="{FF2B5EF4-FFF2-40B4-BE49-F238E27FC236}">
                <a16:creationId xmlns:a16="http://schemas.microsoft.com/office/drawing/2014/main" id="{F2D4BE91-5E01-48E6-9A29-EDEE8D57E807}"/>
              </a:ext>
            </a:extLst>
          </p:cNvPr>
          <p:cNvSpPr>
            <a:spLocks noGrp="1"/>
          </p:cNvSpPr>
          <p:nvPr>
            <p:ph idx="1"/>
          </p:nvPr>
        </p:nvSpPr>
        <p:spPr>
          <a:xfrm>
            <a:off x="838200" y="1634378"/>
            <a:ext cx="10515600" cy="4351338"/>
          </a:xfrm>
        </p:spPr>
        <p:txBody>
          <a:bodyPr/>
          <a:lstStyle/>
          <a:p>
            <a:r>
              <a:rPr lang="en-US" dirty="0">
                <a:latin typeface="+mj-lt"/>
              </a:rPr>
              <a:t>Remote sensing technology that uses laser for mapping environment</a:t>
            </a:r>
          </a:p>
          <a:p>
            <a:r>
              <a:rPr lang="en-US" dirty="0">
                <a:latin typeface="+mj-lt"/>
              </a:rPr>
              <a:t>Form of active sensor, can be highly power consuming for IoT devices</a:t>
            </a:r>
          </a:p>
          <a:p>
            <a:r>
              <a:rPr lang="en-US" dirty="0">
                <a:latin typeface="+mj-lt"/>
              </a:rPr>
              <a:t>At a high level the mode of operation of LiDAR:</a:t>
            </a:r>
          </a:p>
          <a:p>
            <a:pPr lvl="1"/>
            <a:r>
              <a:rPr lang="en-US" dirty="0">
                <a:latin typeface="+mj-lt"/>
              </a:rPr>
              <a:t>Emits laser pulses, these bounce of objects in the environment</a:t>
            </a:r>
          </a:p>
          <a:p>
            <a:pPr lvl="1"/>
            <a:r>
              <a:rPr lang="en-US" dirty="0">
                <a:latin typeface="+mj-lt"/>
              </a:rPr>
              <a:t>LIDAR device measures time taken for pulses to bounce of objects</a:t>
            </a:r>
          </a:p>
          <a:p>
            <a:pPr lvl="1"/>
            <a:r>
              <a:rPr lang="en-US" dirty="0">
                <a:latin typeface="+mj-lt"/>
              </a:rPr>
              <a:t>Distance between LIDAR device and objects are calculated using speed of light and time taken for laser to travel after reflecting from objects</a:t>
            </a:r>
          </a:p>
          <a:p>
            <a:r>
              <a:rPr lang="en-US" b="1" dirty="0"/>
              <a:t>Commonly used: </a:t>
            </a:r>
            <a:r>
              <a:rPr lang="en-US" dirty="0">
                <a:latin typeface="+mj-lt"/>
              </a:rPr>
              <a:t>self-driving cars, robotics, for conducting surveys</a:t>
            </a:r>
          </a:p>
          <a:p>
            <a:endParaRPr lang="en-US" dirty="0">
              <a:latin typeface="+mj-lt"/>
            </a:endParaRPr>
          </a:p>
        </p:txBody>
      </p:sp>
      <p:sp>
        <p:nvSpPr>
          <p:cNvPr id="4" name="Slide Number Placeholder 3">
            <a:extLst>
              <a:ext uri="{FF2B5EF4-FFF2-40B4-BE49-F238E27FC236}">
                <a16:creationId xmlns:a16="http://schemas.microsoft.com/office/drawing/2014/main" id="{4BE6A742-3CF8-4D10-A29D-732A564AC64A}"/>
              </a:ext>
            </a:extLst>
          </p:cNvPr>
          <p:cNvSpPr>
            <a:spLocks noGrp="1"/>
          </p:cNvSpPr>
          <p:nvPr>
            <p:ph type="sldNum" sz="quarter" idx="12"/>
          </p:nvPr>
        </p:nvSpPr>
        <p:spPr/>
        <p:txBody>
          <a:bodyPr/>
          <a:lstStyle/>
          <a:p>
            <a:fld id="{0778C724-3839-4D76-A707-B4C23905D055}" type="slidenum">
              <a:rPr lang="en-US" smtClean="0"/>
              <a:t>41</a:t>
            </a:fld>
            <a:endParaRPr lang="en-US"/>
          </a:p>
        </p:txBody>
      </p:sp>
    </p:spTree>
    <p:extLst>
      <p:ext uri="{BB962C8B-B14F-4D97-AF65-F5344CB8AC3E}">
        <p14:creationId xmlns:p14="http://schemas.microsoft.com/office/powerpoint/2010/main" val="957597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3352234"/>
          </a:xfrm>
        </p:spPr>
        <p:txBody>
          <a:bodyPr>
            <a:normAutofit lnSpcReduction="10000"/>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Unit: dB and dBm</a:t>
            </a:r>
          </a:p>
          <a:p>
            <a:pPr marL="514350" indent="-514350">
              <a:buAutoNum type="arabicPeriod"/>
            </a:pPr>
            <a:r>
              <a:rPr lang="en-US" dirty="0">
                <a:latin typeface="+mj-lt"/>
              </a:rPr>
              <a:t>Overview of sensing modalities: active vs passive</a:t>
            </a:r>
          </a:p>
          <a:p>
            <a:pPr marL="514350" indent="-514350">
              <a:buAutoNum type="arabicPeriod"/>
            </a:pPr>
            <a:r>
              <a:rPr lang="en-US" dirty="0">
                <a:latin typeface="+mj-lt"/>
              </a:rPr>
              <a:t>Active sensing: LIDAR and Ultrasound</a:t>
            </a:r>
          </a:p>
          <a:p>
            <a:pPr marL="514350" indent="-514350">
              <a:buAutoNum type="arabicPeriod"/>
            </a:pPr>
            <a:r>
              <a:rPr lang="en-US" b="1" dirty="0"/>
              <a:t>Passive sensing</a:t>
            </a:r>
          </a:p>
          <a:p>
            <a:pPr marL="514350" indent="-514350">
              <a:buAutoNum type="arabicPeriod"/>
            </a:pPr>
            <a:r>
              <a:rPr lang="en-US" dirty="0">
                <a:latin typeface="+mj-lt"/>
              </a:rPr>
              <a:t>Platforms</a:t>
            </a:r>
          </a:p>
          <a:p>
            <a:pPr marL="514350" indent="-514350">
              <a:buAutoNum type="arabicPeriod"/>
            </a:pPr>
            <a:r>
              <a:rPr lang="en-US" dirty="0">
                <a:latin typeface="+mj-lt"/>
              </a:rPr>
              <a:t>Calculating Battery-life</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42</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63860371"/>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9999" y="3098120"/>
            <a:ext cx="10212002" cy="1178305"/>
          </a:xfrm>
        </p:spPr>
        <p:txBody>
          <a:bodyPr>
            <a:normAutofit/>
          </a:bodyPr>
          <a:lstStyle/>
          <a:p>
            <a:pPr marL="0" indent="0" algn="ctr">
              <a:buNone/>
            </a:pPr>
            <a:r>
              <a:rPr lang="en-US" sz="4800" dirty="0"/>
              <a:t>Passive Sensing</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444439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a:xfrm>
            <a:off x="838200" y="365125"/>
            <a:ext cx="10674152" cy="1325563"/>
          </a:xfrm>
        </p:spPr>
        <p:txBody>
          <a:bodyPr>
            <a:normAutofit/>
          </a:bodyPr>
          <a:lstStyle/>
          <a:p>
            <a:r>
              <a:rPr lang="en-US" sz="4000" dirty="0">
                <a:latin typeface="+mn-lt"/>
              </a:rPr>
              <a:t>Sensors transform physical phenomenon into an electric signal</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838200" y="2005012"/>
            <a:ext cx="10515600" cy="4351338"/>
          </a:xfrm>
        </p:spPr>
        <p:txBody>
          <a:bodyPr/>
          <a:lstStyle/>
          <a:p>
            <a:r>
              <a:rPr lang="en-US" dirty="0">
                <a:latin typeface="+mj-lt"/>
              </a:rPr>
              <a:t>Microcontrollers can only interact with analog (ADC) or digital signals</a:t>
            </a:r>
          </a:p>
          <a:p>
            <a:r>
              <a:rPr lang="en-US" dirty="0">
                <a:latin typeface="+mj-lt"/>
              </a:rPr>
              <a:t>Generating an electrical signal proportional to a physical phenomenon allows the physical quantity to be sensed by a microcontroller</a:t>
            </a:r>
          </a:p>
          <a:p>
            <a:r>
              <a:rPr lang="en-US" dirty="0">
                <a:latin typeface="+mj-lt"/>
              </a:rPr>
              <a:t>Most often we are generating an analog electrical signal</a:t>
            </a:r>
          </a:p>
          <a:p>
            <a:r>
              <a:rPr lang="en-US" dirty="0">
                <a:latin typeface="+mj-lt"/>
              </a:rPr>
              <a:t>How do we generate an electrical signal?</a:t>
            </a:r>
          </a:p>
          <a:p>
            <a:pPr lvl="1"/>
            <a:r>
              <a:rPr lang="en-US" dirty="0">
                <a:latin typeface="+mj-lt"/>
              </a:rPr>
              <a:t>Ohm’s Law:  V = I * R  (Voltage = Current * Resistance)</a:t>
            </a:r>
          </a:p>
          <a:p>
            <a:pPr lvl="1"/>
            <a:r>
              <a:rPr lang="en-US" dirty="0">
                <a:latin typeface="+mj-lt"/>
              </a:rPr>
              <a:t>Vary one of these three (according to physical phenomenon) and an analog signal is created corresponding to the physical phenomenon</a:t>
            </a: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44</a:t>
            </a:fld>
            <a:endParaRPr lang="en-US"/>
          </a:p>
        </p:txBody>
      </p:sp>
    </p:spTree>
    <p:extLst>
      <p:ext uri="{BB962C8B-B14F-4D97-AF65-F5344CB8AC3E}">
        <p14:creationId xmlns:p14="http://schemas.microsoft.com/office/powerpoint/2010/main" val="2752318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sz="4000" dirty="0">
                <a:latin typeface="+mn-lt"/>
              </a:rPr>
              <a:t>One of the major sensor type: Resistive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r>
                        <a:rPr lang="en-US" sz="3200" i="1" dirty="0" smtClean="0">
                          <a:latin typeface="Cambria Math" panose="02040503050406030204" pitchFamily="18" charset="0"/>
                        </a:rPr>
                        <m:t>𝑅</m:t>
                      </m:r>
                      <m:r>
                        <a:rPr lang="en-US" sz="3200" i="1" dirty="0" smtClean="0">
                          <a:latin typeface="Cambria Math" panose="02040503050406030204" pitchFamily="18" charset="0"/>
                        </a:rPr>
                        <m:t> = </m:t>
                      </m:r>
                      <m:f>
                        <m:fPr>
                          <m:ctrlPr>
                            <a:rPr lang="en-US" sz="3200" b="0" i="1" dirty="0" smtClean="0">
                              <a:latin typeface="Cambria Math" panose="02040503050406030204" pitchFamily="18" charset="0"/>
                            </a:rPr>
                          </m:ctrlPr>
                        </m:fPr>
                        <m:num>
                          <m:r>
                            <m:rPr>
                              <m:sty m:val="p"/>
                            </m:rPr>
                            <a:rPr lang="en-US" sz="3200" i="1" dirty="0">
                              <a:latin typeface="Cambria Math" panose="02040503050406030204" pitchFamily="18" charset="0"/>
                            </a:rPr>
                            <m:t>ρ</m:t>
                          </m:r>
                          <m:r>
                            <a:rPr lang="en-US" sz="3200" b="0" i="1" dirty="0" smtClean="0">
                              <a:latin typeface="Cambria Math" panose="02040503050406030204" pitchFamily="18" charset="0"/>
                            </a:rPr>
                            <m:t>𝐿</m:t>
                          </m:r>
                        </m:num>
                        <m:den>
                          <m:r>
                            <a:rPr lang="en-US" sz="3200" b="0" i="1" dirty="0" smtClean="0">
                              <a:latin typeface="Cambria Math" panose="02040503050406030204" pitchFamily="18" charset="0"/>
                            </a:rPr>
                            <m:t>𝐴</m:t>
                          </m:r>
                        </m:den>
                      </m:f>
                      <m:r>
                        <a:rPr lang="en-US" sz="3200" i="1" dirty="0" smtClean="0">
                          <a:latin typeface="Cambria Math" panose="02040503050406030204" pitchFamily="18" charset="0"/>
                        </a:rPr>
                        <m:t> </m:t>
                      </m:r>
                    </m:oMath>
                  </m:oMathPara>
                </a14:m>
                <a:endParaRPr lang="en-US" sz="3200" dirty="0">
                  <a:latin typeface="+mj-lt"/>
                </a:endParaRPr>
              </a:p>
              <a:p>
                <a:pPr lvl="1"/>
                <a:endParaRPr lang="en-US" dirty="0">
                  <a:latin typeface="+mj-lt"/>
                </a:endParaRPr>
              </a:p>
              <a:p>
                <a:pPr lvl="1"/>
                <a:r>
                  <a:rPr lang="en-US" dirty="0">
                    <a:latin typeface="+mj-lt"/>
                  </a:rPr>
                  <a:t>L: length of the conductor</a:t>
                </a:r>
              </a:p>
              <a:p>
                <a:pPr lvl="1"/>
                <a:r>
                  <a:rPr lang="en-US" dirty="0">
                    <a:latin typeface="+mj-lt"/>
                  </a:rPr>
                  <a:t>A: area of the conductor</a:t>
                </a:r>
              </a:p>
              <a:p>
                <a:pPr lvl="1"/>
                <a:r>
                  <a:rPr lang="en-US" dirty="0">
                    <a:latin typeface="+mj-lt"/>
                  </a:rPr>
                  <a:t>ρ: resistivity of the conductor material</a:t>
                </a:r>
              </a:p>
              <a:p>
                <a:pPr lvl="1"/>
                <a:endParaRPr lang="en-US" dirty="0">
                  <a:latin typeface="+mj-lt"/>
                </a:endParaRPr>
              </a:p>
              <a:p>
                <a:r>
                  <a:rPr lang="en-US" dirty="0">
                    <a:latin typeface="+mj-lt"/>
                  </a:rPr>
                  <a:t>Various materials have resistivity that is itself a function</a:t>
                </a:r>
              </a:p>
              <a:p>
                <a:pPr lvl="1"/>
                <a:r>
                  <a:rPr lang="en-US" dirty="0">
                    <a:latin typeface="+mj-lt"/>
                  </a:rPr>
                  <a:t>Based on temperature, light, strain, etc.</a:t>
                </a:r>
              </a:p>
            </p:txBody>
          </p:sp>
        </mc:Choice>
        <mc:Fallback xmlns="">
          <p:sp>
            <p:nvSpPr>
              <p:cNvPr id="3" name="Content Placeholder 2">
                <a:extLst>
                  <a:ext uri="{FF2B5EF4-FFF2-40B4-BE49-F238E27FC236}">
                    <a16:creationId xmlns:a16="http://schemas.microsoft.com/office/drawing/2014/main" id="{AB6F8A45-DA84-4786-86E1-7FF68470F27D}"/>
                  </a:ext>
                </a:extLst>
              </p:cNvPr>
              <p:cNvSpPr>
                <a:spLocks noGrp="1" noRot="1" noChangeAspect="1" noMove="1" noResize="1" noEditPoints="1" noAdjustHandles="1" noChangeArrowheads="1" noChangeShapeType="1" noTextEdit="1"/>
              </p:cNvSpPr>
              <p:nvPr>
                <p:ph idx="1"/>
              </p:nvPr>
            </p:nvSpPr>
            <p:spPr>
              <a:blipFill>
                <a:blip r:embed="rId3"/>
                <a:stretch>
                  <a:fillRect l="-1086" t="-5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45</a:t>
            </a:fld>
            <a:endParaRPr lang="en-US"/>
          </a:p>
        </p:txBody>
      </p:sp>
    </p:spTree>
    <p:extLst>
      <p:ext uri="{BB962C8B-B14F-4D97-AF65-F5344CB8AC3E}">
        <p14:creationId xmlns:p14="http://schemas.microsoft.com/office/powerpoint/2010/main" val="2923875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6471-298F-45D6-99F2-F518A0C2DF39}"/>
              </a:ext>
            </a:extLst>
          </p:cNvPr>
          <p:cNvSpPr>
            <a:spLocks noGrp="1"/>
          </p:cNvSpPr>
          <p:nvPr>
            <p:ph type="title"/>
          </p:nvPr>
        </p:nvSpPr>
        <p:spPr>
          <a:xfrm>
            <a:off x="666320" y="136525"/>
            <a:ext cx="10515600" cy="1325563"/>
          </a:xfrm>
        </p:spPr>
        <p:txBody>
          <a:bodyPr/>
          <a:lstStyle/>
          <a:p>
            <a:r>
              <a:rPr lang="en-US" dirty="0">
                <a:latin typeface="+mn-lt"/>
              </a:rPr>
              <a:t>Electronics basics: Voltage dividers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7ECBF-CD39-461F-BB37-6F777173E3FB}"/>
                  </a:ext>
                </a:extLst>
              </p:cNvPr>
              <p:cNvSpPr>
                <a:spLocks noGrp="1"/>
              </p:cNvSpPr>
              <p:nvPr>
                <p:ph idx="1"/>
              </p:nvPr>
            </p:nvSpPr>
            <p:spPr>
              <a:xfrm>
                <a:off x="772599" y="1394619"/>
                <a:ext cx="7106850" cy="5029200"/>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a14:m>
                <a:endParaRPr lang="en-US" b="0" dirty="0">
                  <a:latin typeface="+mj-lt"/>
                </a:endParaRPr>
              </a:p>
              <a:p>
                <a:pPr lvl="1"/>
                <a:r>
                  <a:rPr lang="en-US" dirty="0">
                    <a:latin typeface="+mj-lt"/>
                  </a:rPr>
                  <a:t>V</a:t>
                </a:r>
                <a:r>
                  <a:rPr lang="en-US" baseline="-25000" dirty="0">
                    <a:latin typeface="+mj-lt"/>
                  </a:rPr>
                  <a:t>in</a:t>
                </a:r>
                <a:r>
                  <a:rPr lang="en-US" dirty="0">
                    <a:latin typeface="+mj-lt"/>
                  </a:rPr>
                  <a:t> is a voltage source</a:t>
                </a:r>
              </a:p>
              <a:p>
                <a:pPr lvl="1"/>
                <a:r>
                  <a:rPr lang="en-US" dirty="0">
                    <a:latin typeface="+mj-lt"/>
                  </a:rPr>
                  <a:t>R</a:t>
                </a:r>
                <a:r>
                  <a:rPr lang="en-US" baseline="-25000" dirty="0">
                    <a:latin typeface="+mj-lt"/>
                  </a:rPr>
                  <a:t>1</a:t>
                </a:r>
                <a:r>
                  <a:rPr lang="en-US" dirty="0">
                    <a:latin typeface="+mj-lt"/>
                  </a:rPr>
                  <a:t> and R</a:t>
                </a:r>
                <a:r>
                  <a:rPr lang="en-US" baseline="-25000" dirty="0">
                    <a:latin typeface="+mj-lt"/>
                  </a:rPr>
                  <a:t>2</a:t>
                </a:r>
                <a:r>
                  <a:rPr lang="en-US" dirty="0">
                    <a:latin typeface="+mj-lt"/>
                  </a:rPr>
                  <a:t> are resistors</a:t>
                </a:r>
              </a:p>
              <a:p>
                <a:endParaRPr lang="en-US" dirty="0">
                  <a:latin typeface="+mj-lt"/>
                </a:endParaRPr>
              </a:p>
              <a:p>
                <a:r>
                  <a:rPr lang="en-US" dirty="0">
                    <a:latin typeface="+mj-lt"/>
                  </a:rPr>
                  <a:t>If R</a:t>
                </a:r>
                <a:r>
                  <a:rPr lang="en-US" baseline="-25000" dirty="0">
                    <a:latin typeface="+mj-lt"/>
                  </a:rPr>
                  <a:t>1</a:t>
                </a:r>
                <a:r>
                  <a:rPr lang="en-US" dirty="0">
                    <a:latin typeface="+mj-lt"/>
                  </a:rPr>
                  <a:t> == R</a:t>
                </a:r>
                <a:r>
                  <a:rPr lang="en-US" baseline="-25000" dirty="0">
                    <a:latin typeface="+mj-lt"/>
                  </a:rPr>
                  <a:t>2</a:t>
                </a:r>
              </a:p>
              <a:p>
                <a:pPr lvl="1"/>
                <a:r>
                  <a:rPr lang="en-US" dirty="0" err="1">
                    <a:latin typeface="+mj-lt"/>
                  </a:rPr>
                  <a:t>V</a:t>
                </a:r>
                <a:r>
                  <a:rPr lang="en-US" baseline="-25000" dirty="0" err="1">
                    <a:latin typeface="+mj-lt"/>
                  </a:rPr>
                  <a:t>out</a:t>
                </a:r>
                <a:r>
                  <a:rPr lang="en-US" dirty="0">
                    <a:latin typeface="+mj-lt"/>
                  </a:rPr>
                  <a:t> = V</a:t>
                </a:r>
                <a:r>
                  <a:rPr lang="en-US" baseline="-25000" dirty="0">
                    <a:latin typeface="+mj-lt"/>
                  </a:rPr>
                  <a:t>in</a:t>
                </a:r>
                <a:r>
                  <a:rPr lang="en-US" dirty="0">
                    <a:latin typeface="+mj-lt"/>
                  </a:rPr>
                  <a:t>/2</a:t>
                </a:r>
              </a:p>
              <a:p>
                <a:pPr lvl="1"/>
                <a:endParaRPr lang="en-US" dirty="0">
                  <a:latin typeface="+mj-lt"/>
                </a:endParaRPr>
              </a:p>
              <a:p>
                <a:r>
                  <a:rPr lang="en-US" dirty="0">
                    <a:latin typeface="+mj-lt"/>
                  </a:rPr>
                  <a:t>Smaller R</a:t>
                </a:r>
                <a:r>
                  <a:rPr lang="en-US" baseline="-25000" dirty="0">
                    <a:latin typeface="+mj-lt"/>
                  </a:rPr>
                  <a:t>1</a:t>
                </a:r>
                <a:r>
                  <a:rPr lang="en-US" dirty="0">
                    <a:latin typeface="+mj-lt"/>
                  </a:rPr>
                  <a:t> means larger </a:t>
                </a:r>
                <a:r>
                  <a:rPr lang="en-US" dirty="0" err="1">
                    <a:latin typeface="+mj-lt"/>
                  </a:rPr>
                  <a:t>V</a:t>
                </a:r>
                <a:r>
                  <a:rPr lang="en-US" baseline="-25000" dirty="0" err="1">
                    <a:latin typeface="+mj-lt"/>
                  </a:rPr>
                  <a:t>out</a:t>
                </a:r>
                <a:endParaRPr lang="en-US" baseline="-25000" dirty="0">
                  <a:latin typeface="+mj-lt"/>
                </a:endParaRPr>
              </a:p>
              <a:p>
                <a:pPr lvl="1"/>
                <a:r>
                  <a:rPr lang="en-US" dirty="0" err="1">
                    <a:latin typeface="+mj-lt"/>
                  </a:rPr>
                  <a:t>V</a:t>
                </a:r>
                <a:r>
                  <a:rPr lang="en-US" baseline="-25000" dirty="0" err="1">
                    <a:latin typeface="+mj-lt"/>
                  </a:rPr>
                  <a:t>out</a:t>
                </a:r>
                <a:r>
                  <a:rPr lang="en-US" dirty="0">
                    <a:latin typeface="+mj-lt"/>
                  </a:rPr>
                  <a:t> approaches V</a:t>
                </a:r>
                <a:r>
                  <a:rPr lang="en-US" baseline="-25000" dirty="0">
                    <a:latin typeface="+mj-lt"/>
                  </a:rPr>
                  <a:t>in</a:t>
                </a:r>
              </a:p>
            </p:txBody>
          </p:sp>
        </mc:Choice>
        <mc:Fallback xmlns="">
          <p:sp>
            <p:nvSpPr>
              <p:cNvPr id="3" name="Content Placeholder 2">
                <a:extLst>
                  <a:ext uri="{FF2B5EF4-FFF2-40B4-BE49-F238E27FC236}">
                    <a16:creationId xmlns:a16="http://schemas.microsoft.com/office/drawing/2014/main" id="{C597ECBF-CD39-461F-BB37-6F777173E3FB}"/>
                  </a:ext>
                </a:extLst>
              </p:cNvPr>
              <p:cNvSpPr>
                <a:spLocks noGrp="1" noRot="1" noChangeAspect="1" noMove="1" noResize="1" noEditPoints="1" noAdjustHandles="1" noChangeArrowheads="1" noChangeShapeType="1" noTextEdit="1"/>
              </p:cNvSpPr>
              <p:nvPr>
                <p:ph idx="1"/>
              </p:nvPr>
            </p:nvSpPr>
            <p:spPr>
              <a:xfrm>
                <a:off x="772599" y="1394619"/>
                <a:ext cx="7106850" cy="5029200"/>
              </a:xfrm>
              <a:blipFill>
                <a:blip r:embed="rId3"/>
                <a:stretch>
                  <a:fillRect l="-14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0DC62F-7207-4F17-876D-26670FA893A4}"/>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3076" name="Picture 4">
            <a:extLst>
              <a:ext uri="{FF2B5EF4-FFF2-40B4-BE49-F238E27FC236}">
                <a16:creationId xmlns:a16="http://schemas.microsoft.com/office/drawing/2014/main" id="{0ECEFB7B-677D-4F95-A3B1-858C6CBBE88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40242" y="1569790"/>
            <a:ext cx="3361386" cy="432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880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6471-298F-45D6-99F2-F518A0C2DF39}"/>
              </a:ext>
            </a:extLst>
          </p:cNvPr>
          <p:cNvSpPr>
            <a:spLocks noGrp="1"/>
          </p:cNvSpPr>
          <p:nvPr>
            <p:ph type="title"/>
          </p:nvPr>
        </p:nvSpPr>
        <p:spPr>
          <a:xfrm>
            <a:off x="607595" y="136525"/>
            <a:ext cx="10515600" cy="1325563"/>
          </a:xfrm>
        </p:spPr>
        <p:txBody>
          <a:bodyPr/>
          <a:lstStyle/>
          <a:p>
            <a:r>
              <a:rPr lang="en-US" dirty="0">
                <a:latin typeface="+mn-lt"/>
              </a:rPr>
              <a:t>How do we measure a resistive sensor?</a:t>
            </a:r>
          </a:p>
        </p:txBody>
      </p:sp>
      <p:sp>
        <p:nvSpPr>
          <p:cNvPr id="3" name="Content Placeholder 2">
            <a:extLst>
              <a:ext uri="{FF2B5EF4-FFF2-40B4-BE49-F238E27FC236}">
                <a16:creationId xmlns:a16="http://schemas.microsoft.com/office/drawing/2014/main" id="{C597ECBF-CD39-461F-BB37-6F777173E3FB}"/>
              </a:ext>
            </a:extLst>
          </p:cNvPr>
          <p:cNvSpPr>
            <a:spLocks noGrp="1"/>
          </p:cNvSpPr>
          <p:nvPr>
            <p:ph idx="1"/>
          </p:nvPr>
        </p:nvSpPr>
        <p:spPr>
          <a:xfrm>
            <a:off x="607595" y="1223698"/>
            <a:ext cx="3603797" cy="5029200"/>
          </a:xfrm>
        </p:spPr>
        <p:txBody>
          <a:bodyPr/>
          <a:lstStyle/>
          <a:p>
            <a:r>
              <a:rPr lang="en-US" dirty="0">
                <a:latin typeface="+mj-lt"/>
              </a:rPr>
              <a:t>Place in series with another resistor</a:t>
            </a:r>
          </a:p>
          <a:p>
            <a:pPr lvl="1"/>
            <a:r>
              <a:rPr lang="en-US" dirty="0">
                <a:latin typeface="+mj-lt"/>
              </a:rPr>
              <a:t>Between VCC and ground</a:t>
            </a:r>
          </a:p>
          <a:p>
            <a:endParaRPr lang="en-US" dirty="0">
              <a:latin typeface="+mj-lt"/>
            </a:endParaRPr>
          </a:p>
          <a:p>
            <a:r>
              <a:rPr lang="en-US" dirty="0">
                <a:latin typeface="+mj-lt"/>
              </a:rPr>
              <a:t>Measure voltage between the two relative to ground</a:t>
            </a:r>
          </a:p>
          <a:p>
            <a:endParaRPr lang="en-US" dirty="0">
              <a:latin typeface="+mj-lt"/>
            </a:endParaRPr>
          </a:p>
          <a:p>
            <a:r>
              <a:rPr lang="en-US" dirty="0">
                <a:latin typeface="+mj-lt"/>
              </a:rPr>
              <a:t>Forms a “voltage divider”</a:t>
            </a:r>
          </a:p>
        </p:txBody>
      </p:sp>
      <p:sp>
        <p:nvSpPr>
          <p:cNvPr id="4" name="Slide Number Placeholder 3">
            <a:extLst>
              <a:ext uri="{FF2B5EF4-FFF2-40B4-BE49-F238E27FC236}">
                <a16:creationId xmlns:a16="http://schemas.microsoft.com/office/drawing/2014/main" id="{510DC62F-7207-4F17-876D-26670FA893A4}"/>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2050" name="Picture 2" descr="How Resistive Sensors Work">
            <a:extLst>
              <a:ext uri="{FF2B5EF4-FFF2-40B4-BE49-F238E27FC236}">
                <a16:creationId xmlns:a16="http://schemas.microsoft.com/office/drawing/2014/main" id="{CAF7B0B2-C6FA-4ECC-9113-607DEC375D8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71942" y="1391716"/>
            <a:ext cx="5009881" cy="46931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27449AC-1A00-4FA3-812D-5FF54CD11F4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40194" y="1391716"/>
            <a:ext cx="2629577" cy="453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395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E2A9-F2AD-4A46-8FC9-477FCE50BE48}"/>
              </a:ext>
            </a:extLst>
          </p:cNvPr>
          <p:cNvSpPr>
            <a:spLocks noGrp="1"/>
          </p:cNvSpPr>
          <p:nvPr>
            <p:ph type="title"/>
          </p:nvPr>
        </p:nvSpPr>
        <p:spPr>
          <a:xfrm>
            <a:off x="556318" y="191549"/>
            <a:ext cx="10515600" cy="1325563"/>
          </a:xfrm>
        </p:spPr>
        <p:txBody>
          <a:bodyPr/>
          <a:lstStyle/>
          <a:p>
            <a:r>
              <a:rPr lang="en-US" dirty="0">
                <a:latin typeface="+mn-lt"/>
              </a:rPr>
              <a:t>Example: Resistive temperature sensors</a:t>
            </a:r>
          </a:p>
        </p:txBody>
      </p:sp>
      <p:sp>
        <p:nvSpPr>
          <p:cNvPr id="3" name="Content Placeholder 2">
            <a:extLst>
              <a:ext uri="{FF2B5EF4-FFF2-40B4-BE49-F238E27FC236}">
                <a16:creationId xmlns:a16="http://schemas.microsoft.com/office/drawing/2014/main" id="{9BEABF3A-FFA0-40BA-BF1F-418801E4B6F6}"/>
              </a:ext>
            </a:extLst>
          </p:cNvPr>
          <p:cNvSpPr>
            <a:spLocks noGrp="1"/>
          </p:cNvSpPr>
          <p:nvPr>
            <p:ph idx="1"/>
          </p:nvPr>
        </p:nvSpPr>
        <p:spPr>
          <a:xfrm>
            <a:off x="556318" y="1459259"/>
            <a:ext cx="7941414" cy="5029200"/>
          </a:xfrm>
        </p:spPr>
        <p:txBody>
          <a:bodyPr/>
          <a:lstStyle/>
          <a:p>
            <a:r>
              <a:rPr lang="en-US" b="1" dirty="0">
                <a:latin typeface="+mj-lt"/>
              </a:rPr>
              <a:t>Thermistor</a:t>
            </a:r>
            <a:r>
              <a:rPr lang="en-US" dirty="0">
                <a:latin typeface="+mj-lt"/>
              </a:rPr>
              <a:t> varies resistance based on temperature</a:t>
            </a:r>
          </a:p>
          <a:p>
            <a:r>
              <a:rPr lang="en-US" dirty="0">
                <a:latin typeface="+mj-lt"/>
              </a:rPr>
              <a:t>Set up as a voltage divider to measure</a:t>
            </a:r>
          </a:p>
          <a:p>
            <a:endParaRPr lang="en-US" dirty="0">
              <a:latin typeface="+mj-lt"/>
            </a:endParaRPr>
          </a:p>
          <a:p>
            <a:r>
              <a:rPr lang="en-US" b="1" dirty="0"/>
              <a:t>Advantages: </a:t>
            </a:r>
            <a:r>
              <a:rPr lang="en-US" dirty="0">
                <a:latin typeface="+mj-lt"/>
              </a:rPr>
              <a:t>cheap and easy to use</a:t>
            </a:r>
          </a:p>
          <a:p>
            <a:r>
              <a:rPr lang="en-US" b="1" dirty="0"/>
              <a:t>Disadvantages: </a:t>
            </a:r>
            <a:r>
              <a:rPr lang="en-US" dirty="0">
                <a:latin typeface="+mj-lt"/>
              </a:rPr>
              <a:t>non-linear transfer function</a:t>
            </a:r>
          </a:p>
        </p:txBody>
      </p:sp>
      <p:sp>
        <p:nvSpPr>
          <p:cNvPr id="4" name="Slide Number Placeholder 3">
            <a:extLst>
              <a:ext uri="{FF2B5EF4-FFF2-40B4-BE49-F238E27FC236}">
                <a16:creationId xmlns:a16="http://schemas.microsoft.com/office/drawing/2014/main" id="{7D49C87E-9CCB-40F2-98A1-703D9AE774D7}"/>
              </a:ext>
            </a:extLst>
          </p:cNvPr>
          <p:cNvSpPr>
            <a:spLocks noGrp="1"/>
          </p:cNvSpPr>
          <p:nvPr>
            <p:ph type="sldNum" sz="quarter" idx="12"/>
          </p:nvPr>
        </p:nvSpPr>
        <p:spPr/>
        <p:txBody>
          <a:bodyPr/>
          <a:lstStyle/>
          <a:p>
            <a:fld id="{0778C724-3839-4D76-A707-B4C23905D055}" type="slidenum">
              <a:rPr lang="en-US" smtClean="0"/>
              <a:t>48</a:t>
            </a:fld>
            <a:endParaRPr lang="en-US"/>
          </a:p>
        </p:txBody>
      </p:sp>
      <p:pic>
        <p:nvPicPr>
          <p:cNvPr id="9218" name="Picture 2" descr="Thermistor NTC 100K SEN14 | Faranux Electronics">
            <a:extLst>
              <a:ext uri="{FF2B5EF4-FFF2-40B4-BE49-F238E27FC236}">
                <a16:creationId xmlns:a16="http://schemas.microsoft.com/office/drawing/2014/main" id="{8DD4B300-648F-411A-92AC-76D6535B836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45631" y="1785203"/>
            <a:ext cx="1478388" cy="14783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hart 6">
            <a:extLst>
              <a:ext uri="{FF2B5EF4-FFF2-40B4-BE49-F238E27FC236}">
                <a16:creationId xmlns:a16="http://schemas.microsoft.com/office/drawing/2014/main" id="{3606123D-1A4C-41C0-B5B7-EA3212B11A6F}"/>
              </a:ext>
            </a:extLst>
          </p:cNvPr>
          <p:cNvGraphicFramePr>
            <a:graphicFrameLocks/>
          </p:cNvGraphicFramePr>
          <p:nvPr/>
        </p:nvGraphicFramePr>
        <p:xfrm>
          <a:off x="7536231" y="3290855"/>
          <a:ext cx="3817569" cy="27305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3961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EB82-7504-4C10-AA34-586E3A1FD621}"/>
              </a:ext>
            </a:extLst>
          </p:cNvPr>
          <p:cNvSpPr>
            <a:spLocks noGrp="1"/>
          </p:cNvSpPr>
          <p:nvPr>
            <p:ph type="title"/>
          </p:nvPr>
        </p:nvSpPr>
        <p:spPr>
          <a:xfrm>
            <a:off x="838200" y="365125"/>
            <a:ext cx="11248380" cy="1325563"/>
          </a:xfrm>
        </p:spPr>
        <p:txBody>
          <a:bodyPr/>
          <a:lstStyle/>
          <a:p>
            <a:r>
              <a:rPr lang="en-US" dirty="0">
                <a:latin typeface="+mn-lt"/>
              </a:rPr>
              <a:t>Other temperature sensor: Thermocouple</a:t>
            </a:r>
          </a:p>
        </p:txBody>
      </p:sp>
      <p:sp>
        <p:nvSpPr>
          <p:cNvPr id="3" name="Content Placeholder 2">
            <a:extLst>
              <a:ext uri="{FF2B5EF4-FFF2-40B4-BE49-F238E27FC236}">
                <a16:creationId xmlns:a16="http://schemas.microsoft.com/office/drawing/2014/main" id="{748247E3-3FEB-4F2B-8F91-196291E4DA0D}"/>
              </a:ext>
            </a:extLst>
          </p:cNvPr>
          <p:cNvSpPr>
            <a:spLocks noGrp="1"/>
          </p:cNvSpPr>
          <p:nvPr>
            <p:ph idx="1"/>
          </p:nvPr>
        </p:nvSpPr>
        <p:spPr>
          <a:xfrm>
            <a:off x="975990" y="1767045"/>
            <a:ext cx="10972800" cy="2844487"/>
          </a:xfrm>
        </p:spPr>
        <p:txBody>
          <a:bodyPr/>
          <a:lstStyle/>
          <a:p>
            <a:r>
              <a:rPr lang="en-US" b="1" dirty="0">
                <a:latin typeface="+mj-lt"/>
              </a:rPr>
              <a:t>Thermocouple</a:t>
            </a:r>
            <a:r>
              <a:rPr lang="en-US" dirty="0">
                <a:latin typeface="+mj-lt"/>
              </a:rPr>
              <a:t> generates a voltage based on temperature</a:t>
            </a:r>
          </a:p>
          <a:p>
            <a:r>
              <a:rPr lang="en-US" dirty="0">
                <a:latin typeface="+mj-lt"/>
              </a:rPr>
              <a:t>Can be used to harvest energy to run system</a:t>
            </a:r>
          </a:p>
        </p:txBody>
      </p:sp>
      <p:sp>
        <p:nvSpPr>
          <p:cNvPr id="4" name="Slide Number Placeholder 3">
            <a:extLst>
              <a:ext uri="{FF2B5EF4-FFF2-40B4-BE49-F238E27FC236}">
                <a16:creationId xmlns:a16="http://schemas.microsoft.com/office/drawing/2014/main" id="{9D088566-E3CB-4FE5-B4E6-FB911E7FB291}"/>
              </a:ext>
            </a:extLst>
          </p:cNvPr>
          <p:cNvSpPr>
            <a:spLocks noGrp="1"/>
          </p:cNvSpPr>
          <p:nvPr>
            <p:ph type="sldNum" sz="quarter" idx="12"/>
          </p:nvPr>
        </p:nvSpPr>
        <p:spPr/>
        <p:txBody>
          <a:bodyPr/>
          <a:lstStyle/>
          <a:p>
            <a:fld id="{0778C724-3839-4D76-A707-B4C23905D055}" type="slidenum">
              <a:rPr lang="en-US" smtClean="0"/>
              <a:t>49</a:t>
            </a:fld>
            <a:endParaRPr lang="en-US"/>
          </a:p>
        </p:txBody>
      </p:sp>
      <p:pic>
        <p:nvPicPr>
          <p:cNvPr id="8194" name="Picture 2" descr="thermocouple temperature sensor">
            <a:extLst>
              <a:ext uri="{FF2B5EF4-FFF2-40B4-BE49-F238E27FC236}">
                <a16:creationId xmlns:a16="http://schemas.microsoft.com/office/drawing/2014/main" id="{7F14AC4C-38CA-44D8-82E6-D9189CF2DC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77181" y="3653368"/>
            <a:ext cx="7637638" cy="232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2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9" y="3060542"/>
            <a:ext cx="10212002" cy="1178305"/>
          </a:xfrm>
        </p:spPr>
        <p:txBody>
          <a:bodyPr>
            <a:normAutofit fontScale="92500" lnSpcReduction="20000"/>
          </a:bodyPr>
          <a:lstStyle/>
          <a:p>
            <a:pPr marL="0" indent="0" algn="ctr">
              <a:buNone/>
            </a:pPr>
            <a:r>
              <a:rPr lang="en-US" sz="5200" dirty="0"/>
              <a:t>Lecture 3: Review, Sensors, Actuators, and Energy Management</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274681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Other temperature sensor: Thermostat</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662596" y="1596762"/>
            <a:ext cx="11100851" cy="1497073"/>
          </a:xfrm>
        </p:spPr>
        <p:txBody>
          <a:bodyPr>
            <a:normAutofit/>
          </a:bodyPr>
          <a:lstStyle/>
          <a:p>
            <a:r>
              <a:rPr lang="en-US" dirty="0">
                <a:latin typeface="+mj-lt"/>
              </a:rPr>
              <a:t>Heat bends a strip of two different metals</a:t>
            </a:r>
          </a:p>
          <a:p>
            <a:r>
              <a:rPr lang="en-US" dirty="0">
                <a:latin typeface="+mj-lt"/>
              </a:rPr>
              <a:t>Switches circuit on/off based on the temperature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50</a:t>
            </a:fld>
            <a:endParaRPr lang="en-US"/>
          </a:p>
        </p:txBody>
      </p:sp>
      <p:pic>
        <p:nvPicPr>
          <p:cNvPr id="7170" name="Picture 2" descr="bi-metallic strip thermostat">
            <a:extLst>
              <a:ext uri="{FF2B5EF4-FFF2-40B4-BE49-F238E27FC236}">
                <a16:creationId xmlns:a16="http://schemas.microsoft.com/office/drawing/2014/main" id="{F385854C-7D82-4494-A0DB-1A2AB9458DB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4294" y="2809506"/>
            <a:ext cx="6037453" cy="383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932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Sensors in factories are becoming battery-free</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51</a:t>
            </a:fld>
            <a:endParaRPr lang="sv-SE" dirty="0"/>
          </a:p>
        </p:txBody>
      </p:sp>
      <p:pic>
        <p:nvPicPr>
          <p:cNvPr id="5" name="Online Media 4" descr="Battery-free IoT steam trap sensors powered by heat">
            <a:hlinkClick r:id="" action="ppaction://media"/>
            <a:extLst>
              <a:ext uri="{FF2B5EF4-FFF2-40B4-BE49-F238E27FC236}">
                <a16:creationId xmlns:a16="http://schemas.microsoft.com/office/drawing/2014/main" id="{230E69E1-00D5-FD17-6BF2-2A7CDB5C1594}"/>
              </a:ext>
            </a:extLst>
          </p:cNvPr>
          <p:cNvPicPr>
            <a:picLocks noRot="1" noChangeAspect="1"/>
          </p:cNvPicPr>
          <p:nvPr>
            <a:videoFile r:link="rId1"/>
          </p:nvPr>
        </p:nvPicPr>
        <p:blipFill>
          <a:blip r:embed="rId4"/>
          <a:stretch>
            <a:fillRect/>
          </a:stretch>
        </p:blipFill>
        <p:spPr>
          <a:xfrm>
            <a:off x="1739423" y="1419789"/>
            <a:ext cx="8812672" cy="4979160"/>
          </a:xfrm>
          <a:prstGeom prst="rect">
            <a:avLst/>
          </a:prstGeom>
        </p:spPr>
      </p:pic>
    </p:spTree>
    <p:extLst>
      <p:ext uri="{BB962C8B-B14F-4D97-AF65-F5344CB8AC3E}">
        <p14:creationId xmlns:p14="http://schemas.microsoft.com/office/powerpoint/2010/main" val="236159297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7578-1780-4A39-A1CD-5AE5F224E532}"/>
              </a:ext>
            </a:extLst>
          </p:cNvPr>
          <p:cNvSpPr>
            <a:spLocks noGrp="1"/>
          </p:cNvSpPr>
          <p:nvPr>
            <p:ph type="title"/>
          </p:nvPr>
        </p:nvSpPr>
        <p:spPr/>
        <p:txBody>
          <a:bodyPr/>
          <a:lstStyle/>
          <a:p>
            <a:r>
              <a:rPr lang="en-US" dirty="0">
                <a:latin typeface="+mn-lt"/>
              </a:rPr>
              <a:t>Motion sensing: acceleration</a:t>
            </a:r>
          </a:p>
        </p:txBody>
      </p:sp>
      <p:sp>
        <p:nvSpPr>
          <p:cNvPr id="3" name="Content Placeholder 2">
            <a:extLst>
              <a:ext uri="{FF2B5EF4-FFF2-40B4-BE49-F238E27FC236}">
                <a16:creationId xmlns:a16="http://schemas.microsoft.com/office/drawing/2014/main" id="{7821D6FD-1223-4D76-B719-B83AAD102432}"/>
              </a:ext>
            </a:extLst>
          </p:cNvPr>
          <p:cNvSpPr>
            <a:spLocks noGrp="1"/>
          </p:cNvSpPr>
          <p:nvPr>
            <p:ph idx="1"/>
          </p:nvPr>
        </p:nvSpPr>
        <p:spPr/>
        <p:txBody>
          <a:bodyPr/>
          <a:lstStyle/>
          <a:p>
            <a:r>
              <a:rPr lang="en-US" dirty="0">
                <a:latin typeface="+mj-lt"/>
              </a:rPr>
              <a:t>Goal: create a voltage that changes based on force</a:t>
            </a:r>
          </a:p>
        </p:txBody>
      </p:sp>
      <p:sp>
        <p:nvSpPr>
          <p:cNvPr id="4" name="Slide Number Placeholder 3">
            <a:extLst>
              <a:ext uri="{FF2B5EF4-FFF2-40B4-BE49-F238E27FC236}">
                <a16:creationId xmlns:a16="http://schemas.microsoft.com/office/drawing/2014/main" id="{58575C52-4921-41B5-995A-CD3832CB0DEE}"/>
              </a:ext>
            </a:extLst>
          </p:cNvPr>
          <p:cNvSpPr>
            <a:spLocks noGrp="1"/>
          </p:cNvSpPr>
          <p:nvPr>
            <p:ph type="sldNum" sz="quarter" idx="12"/>
          </p:nvPr>
        </p:nvSpPr>
        <p:spPr/>
        <p:txBody>
          <a:bodyPr/>
          <a:lstStyle/>
          <a:p>
            <a:fld id="{0778C724-3839-4D76-A707-B4C23905D055}" type="slidenum">
              <a:rPr lang="en-US" smtClean="0"/>
              <a:t>52</a:t>
            </a:fld>
            <a:endParaRPr lang="en-US"/>
          </a:p>
        </p:txBody>
      </p:sp>
      <p:pic>
        <p:nvPicPr>
          <p:cNvPr id="13314" name="Picture 2" descr="How a capacitive accelerometer works.">
            <a:extLst>
              <a:ext uri="{FF2B5EF4-FFF2-40B4-BE49-F238E27FC236}">
                <a16:creationId xmlns:a16="http://schemas.microsoft.com/office/drawing/2014/main" id="{5B267014-B5BB-450D-BF58-6109A687332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1287" y="2843683"/>
            <a:ext cx="3810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ow a piezoelectric accelerometer works.">
            <a:extLst>
              <a:ext uri="{FF2B5EF4-FFF2-40B4-BE49-F238E27FC236}">
                <a16:creationId xmlns:a16="http://schemas.microsoft.com/office/drawing/2014/main" id="{55A505AF-15EA-40C8-ABD4-926C2D0B89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60713" y="2843683"/>
            <a:ext cx="3810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47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626A-C21D-46FA-9DB4-CE4E3C2F28FF}"/>
              </a:ext>
            </a:extLst>
          </p:cNvPr>
          <p:cNvSpPr>
            <a:spLocks noGrp="1"/>
          </p:cNvSpPr>
          <p:nvPr>
            <p:ph type="title"/>
          </p:nvPr>
        </p:nvSpPr>
        <p:spPr>
          <a:xfrm>
            <a:off x="838200" y="136525"/>
            <a:ext cx="10515600" cy="1325563"/>
          </a:xfrm>
        </p:spPr>
        <p:txBody>
          <a:bodyPr/>
          <a:lstStyle/>
          <a:p>
            <a:r>
              <a:rPr lang="en-US" dirty="0">
                <a:latin typeface="+mn-lt"/>
              </a:rPr>
              <a:t>Generating voltage via piezoelectric effect</a:t>
            </a:r>
          </a:p>
        </p:txBody>
      </p:sp>
      <p:sp>
        <p:nvSpPr>
          <p:cNvPr id="3" name="Content Placeholder 2">
            <a:extLst>
              <a:ext uri="{FF2B5EF4-FFF2-40B4-BE49-F238E27FC236}">
                <a16:creationId xmlns:a16="http://schemas.microsoft.com/office/drawing/2014/main" id="{4712C7B3-A9C4-48EC-9CE0-99EB21D4620E}"/>
              </a:ext>
            </a:extLst>
          </p:cNvPr>
          <p:cNvSpPr>
            <a:spLocks noGrp="1"/>
          </p:cNvSpPr>
          <p:nvPr>
            <p:ph idx="1"/>
          </p:nvPr>
        </p:nvSpPr>
        <p:spPr>
          <a:xfrm>
            <a:off x="731349" y="1509712"/>
            <a:ext cx="4242532" cy="4481425"/>
          </a:xfrm>
        </p:spPr>
        <p:txBody>
          <a:bodyPr/>
          <a:lstStyle/>
          <a:p>
            <a:r>
              <a:rPr lang="en-US" dirty="0">
                <a:latin typeface="+mj-lt"/>
              </a:rPr>
              <a:t>Compression of the material generates a voltage</a:t>
            </a:r>
          </a:p>
          <a:p>
            <a:endParaRPr lang="en-US" dirty="0">
              <a:latin typeface="+mj-lt"/>
            </a:endParaRPr>
          </a:p>
          <a:p>
            <a:r>
              <a:rPr lang="en-US" dirty="0">
                <a:latin typeface="+mj-lt"/>
              </a:rPr>
              <a:t>Various sources of compression:</a:t>
            </a:r>
          </a:p>
          <a:p>
            <a:pPr lvl="1"/>
            <a:r>
              <a:rPr lang="en-US" dirty="0">
                <a:latin typeface="+mj-lt"/>
              </a:rPr>
              <a:t>Air Pressure</a:t>
            </a:r>
          </a:p>
          <a:p>
            <a:pPr lvl="1"/>
            <a:r>
              <a:rPr lang="en-US" dirty="0">
                <a:latin typeface="+mj-lt"/>
              </a:rPr>
              <a:t>Acceleration</a:t>
            </a:r>
          </a:p>
          <a:p>
            <a:pPr lvl="1"/>
            <a:r>
              <a:rPr lang="en-US" dirty="0">
                <a:latin typeface="+mj-lt"/>
              </a:rPr>
              <a:t>Strain</a:t>
            </a:r>
          </a:p>
          <a:p>
            <a:endParaRPr lang="en-US" dirty="0"/>
          </a:p>
        </p:txBody>
      </p:sp>
      <p:sp>
        <p:nvSpPr>
          <p:cNvPr id="4" name="Slide Number Placeholder 3">
            <a:extLst>
              <a:ext uri="{FF2B5EF4-FFF2-40B4-BE49-F238E27FC236}">
                <a16:creationId xmlns:a16="http://schemas.microsoft.com/office/drawing/2014/main" id="{AD5B71B3-E2FC-4241-B6BD-A03763F1C83E}"/>
              </a:ext>
            </a:extLst>
          </p:cNvPr>
          <p:cNvSpPr>
            <a:spLocks noGrp="1"/>
          </p:cNvSpPr>
          <p:nvPr>
            <p:ph type="sldNum" sz="quarter" idx="12"/>
          </p:nvPr>
        </p:nvSpPr>
        <p:spPr/>
        <p:txBody>
          <a:bodyPr/>
          <a:lstStyle/>
          <a:p>
            <a:fld id="{0778C724-3839-4D76-A707-B4C23905D055}" type="slidenum">
              <a:rPr lang="en-US" smtClean="0"/>
              <a:t>53</a:t>
            </a:fld>
            <a:endParaRPr lang="en-US"/>
          </a:p>
        </p:txBody>
      </p:sp>
      <p:pic>
        <p:nvPicPr>
          <p:cNvPr id="1026" name="Picture 2">
            <a:extLst>
              <a:ext uri="{FF2B5EF4-FFF2-40B4-BE49-F238E27FC236}">
                <a16:creationId xmlns:a16="http://schemas.microsoft.com/office/drawing/2014/main" id="{EC1B45EE-D5DF-46EA-8EC2-703C08B86EA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13333" r="18893"/>
          <a:stretch/>
        </p:blipFill>
        <p:spPr bwMode="auto">
          <a:xfrm>
            <a:off x="4973881" y="1745742"/>
            <a:ext cx="6610524" cy="400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19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F7CC-F322-4446-A19C-AD398BBFB8C0}"/>
              </a:ext>
            </a:extLst>
          </p:cNvPr>
          <p:cNvSpPr>
            <a:spLocks noGrp="1"/>
          </p:cNvSpPr>
          <p:nvPr>
            <p:ph type="title"/>
          </p:nvPr>
        </p:nvSpPr>
        <p:spPr/>
        <p:txBody>
          <a:bodyPr/>
          <a:lstStyle/>
          <a:p>
            <a:r>
              <a:rPr lang="en-US" dirty="0">
                <a:latin typeface="+mn-lt"/>
              </a:rPr>
              <a:t>Motion sensing: Microelectromechanical Systems (MEMS)</a:t>
            </a:r>
          </a:p>
        </p:txBody>
      </p:sp>
      <p:sp>
        <p:nvSpPr>
          <p:cNvPr id="3" name="Content Placeholder 2">
            <a:extLst>
              <a:ext uri="{FF2B5EF4-FFF2-40B4-BE49-F238E27FC236}">
                <a16:creationId xmlns:a16="http://schemas.microsoft.com/office/drawing/2014/main" id="{ED717208-E7AC-4539-A02E-13A659304B54}"/>
              </a:ext>
            </a:extLst>
          </p:cNvPr>
          <p:cNvSpPr>
            <a:spLocks noGrp="1"/>
          </p:cNvSpPr>
          <p:nvPr>
            <p:ph idx="1"/>
          </p:nvPr>
        </p:nvSpPr>
        <p:spPr>
          <a:xfrm>
            <a:off x="838200" y="1862113"/>
            <a:ext cx="10515600" cy="4351338"/>
          </a:xfrm>
        </p:spPr>
        <p:txBody>
          <a:bodyPr/>
          <a:lstStyle/>
          <a:p>
            <a:r>
              <a:rPr lang="en-US" dirty="0">
                <a:latin typeface="+mj-lt"/>
              </a:rPr>
              <a:t>Same concept, but within an IC and 1 to 100 micrometers in size</a:t>
            </a:r>
          </a:p>
        </p:txBody>
      </p:sp>
      <p:sp>
        <p:nvSpPr>
          <p:cNvPr id="4" name="Slide Number Placeholder 3">
            <a:extLst>
              <a:ext uri="{FF2B5EF4-FFF2-40B4-BE49-F238E27FC236}">
                <a16:creationId xmlns:a16="http://schemas.microsoft.com/office/drawing/2014/main" id="{FCACF7E6-49D2-493A-8A67-953DBC1F9751}"/>
              </a:ext>
            </a:extLst>
          </p:cNvPr>
          <p:cNvSpPr>
            <a:spLocks noGrp="1"/>
          </p:cNvSpPr>
          <p:nvPr>
            <p:ph type="sldNum" sz="quarter" idx="12"/>
          </p:nvPr>
        </p:nvSpPr>
        <p:spPr/>
        <p:txBody>
          <a:bodyPr/>
          <a:lstStyle/>
          <a:p>
            <a:fld id="{0778C724-3839-4D76-A707-B4C23905D055}" type="slidenum">
              <a:rPr lang="en-US" smtClean="0"/>
              <a:t>54</a:t>
            </a:fld>
            <a:endParaRPr lang="en-US"/>
          </a:p>
        </p:txBody>
      </p:sp>
      <p:pic>
        <p:nvPicPr>
          <p:cNvPr id="5" name="Picture 6" descr="MEMS-Accelerometer-How-It-Works">
            <a:extLst>
              <a:ext uri="{FF2B5EF4-FFF2-40B4-BE49-F238E27FC236}">
                <a16:creationId xmlns:a16="http://schemas.microsoft.com/office/drawing/2014/main" id="{FAADAC92-7682-4359-9923-1C05FF49C4F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32479" y="2849762"/>
            <a:ext cx="5978121" cy="336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17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554A-B935-40E1-9D2E-AEE7271ECC6C}"/>
              </a:ext>
            </a:extLst>
          </p:cNvPr>
          <p:cNvSpPr>
            <a:spLocks noGrp="1"/>
          </p:cNvSpPr>
          <p:nvPr>
            <p:ph type="title"/>
          </p:nvPr>
        </p:nvSpPr>
        <p:spPr/>
        <p:txBody>
          <a:bodyPr/>
          <a:lstStyle/>
          <a:p>
            <a:r>
              <a:rPr lang="en-US" dirty="0">
                <a:latin typeface="+mn-lt"/>
              </a:rPr>
              <a:t>Motion sensing: accelerometers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1D58A-8E2F-49FB-97F1-F5A576C0F299}"/>
                  </a:ext>
                </a:extLst>
              </p:cNvPr>
              <p:cNvSpPr>
                <a:spLocks noGrp="1"/>
              </p:cNvSpPr>
              <p:nvPr>
                <p:ph idx="1"/>
              </p:nvPr>
            </p:nvSpPr>
            <p:spPr/>
            <p:txBody>
              <a:bodyPr>
                <a:normAutofit fontScale="92500" lnSpcReduction="10000"/>
              </a:bodyPr>
              <a:lstStyle/>
              <a:p>
                <a:r>
                  <a:rPr lang="en-US" dirty="0">
                    <a:latin typeface="+mj-lt"/>
                  </a:rPr>
                  <a:t>Accelerometers usually measure in </a:t>
                </a:r>
                <a:r>
                  <a:rPr lang="en-US" i="1" dirty="0">
                    <a:latin typeface="+mj-lt"/>
                  </a:rPr>
                  <a:t>g’</a:t>
                </a:r>
                <a:r>
                  <a:rPr lang="en-US" dirty="0">
                    <a:latin typeface="+mj-lt"/>
                  </a:rPr>
                  <a:t>s</a:t>
                </a:r>
              </a:p>
              <a:p>
                <a:pPr lvl="1"/>
                <a:r>
                  <a:rPr lang="en-US" dirty="0">
                    <a:latin typeface="+mj-lt"/>
                  </a:rPr>
                  <a:t>Where 1 g equals acceleration due to Earth gravity</a:t>
                </a:r>
              </a:p>
              <a:p>
                <a:pPr marL="457200" lvl="1" indent="0">
                  <a:buNone/>
                </a:pPr>
                <a:endParaRPr lang="en-US" dirty="0">
                  <a:latin typeface="+mj-lt"/>
                </a:endParaRPr>
              </a:p>
              <a:p>
                <a:r>
                  <a:rPr lang="en-US" dirty="0">
                    <a:latin typeface="+mj-lt"/>
                  </a:rPr>
                  <a:t>Determining distance from acceleration is possible</a:t>
                </a:r>
              </a:p>
              <a:p>
                <a:pPr lvl="1"/>
                <a:r>
                  <a:rPr lang="en-US" dirty="0">
                    <a:latin typeface="+mj-lt"/>
                  </a:rPr>
                  <a:t>But messy. Error is squared when integrating</a:t>
                </a:r>
              </a:p>
              <a:p>
                <a:pPr lvl="1"/>
                <a:r>
                  <a:rPr lang="en-US" dirty="0">
                    <a:latin typeface="+mj-lt"/>
                  </a:rPr>
                  <a:t>Needs careful filtering and is only accurate over short periods</a:t>
                </a:r>
              </a:p>
              <a:p>
                <a:pPr lvl="1"/>
                <a:r>
                  <a:rPr lang="en-US" dirty="0">
                    <a:latin typeface="+mj-lt"/>
                  </a:rPr>
                  <a:t>Often fills in gaps between GPS samples (or other localization systems)</a:t>
                </a:r>
              </a:p>
              <a:p>
                <a:endParaRPr lang="en-US" dirty="0">
                  <a:latin typeface="+mj-lt"/>
                </a:endParaRPr>
              </a:p>
              <a:p>
                <a:r>
                  <a:rPr lang="en-US" dirty="0">
                    <a:latin typeface="+mj-lt"/>
                  </a:rPr>
                  <a:t>Accelerometers also work as tilt sensors</a:t>
                </a:r>
              </a:p>
              <a:p>
                <a:pPr lvl="1"/>
                <a:r>
                  <a:rPr lang="en-US" dirty="0">
                    <a:latin typeface="+mj-lt"/>
                  </a:rPr>
                  <a:t>Constantly sensing pull of gravity</a:t>
                </a:r>
              </a:p>
              <a:p>
                <a:pPr lvl="1"/>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1 </m:t>
                    </m:r>
                    <m:r>
                      <a:rPr lang="en-US" i="1" dirty="0" smtClean="0">
                        <a:latin typeface="Cambria Math" panose="02040503050406030204" pitchFamily="18" charset="0"/>
                      </a:rPr>
                      <m:t>𝑔</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m:rPr>
                        <m:sty m:val="p"/>
                      </m:rPr>
                      <a:rPr lang="en-US" i="1" dirty="0" smtClean="0">
                        <a:latin typeface="Cambria Math" panose="02040503050406030204" pitchFamily="18" charset="0"/>
                      </a:rPr>
                      <m:t>sin</m:t>
                    </m:r>
                    <m:r>
                      <a:rPr lang="en-US" i="1" dirty="0" smtClean="0">
                        <a:latin typeface="Cambria Math" panose="02040503050406030204" pitchFamily="18" charset="0"/>
                      </a:rPr>
                      <m:t>⁡(</m:t>
                    </m:r>
                    <m:r>
                      <a:rPr lang="en-US"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8C91D58A-8E2F-49FB-97F1-F5A576C0F299}"/>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F3CCCD-29BE-404B-AC66-98D23A10D049}"/>
              </a:ext>
            </a:extLst>
          </p:cNvPr>
          <p:cNvSpPr>
            <a:spLocks noGrp="1"/>
          </p:cNvSpPr>
          <p:nvPr>
            <p:ph type="sldNum" sz="quarter" idx="12"/>
          </p:nvPr>
        </p:nvSpPr>
        <p:spPr/>
        <p:txBody>
          <a:bodyPr/>
          <a:lstStyle/>
          <a:p>
            <a:fld id="{0778C724-3839-4D76-A707-B4C23905D055}" type="slidenum">
              <a:rPr lang="en-US" smtClean="0"/>
              <a:t>55</a:t>
            </a:fld>
            <a:endParaRPr lang="en-US"/>
          </a:p>
        </p:txBody>
      </p:sp>
      <p:pic>
        <p:nvPicPr>
          <p:cNvPr id="14338" name="Picture 2" descr="Figure 1: Single axis used for tilt sensing.">
            <a:extLst>
              <a:ext uri="{FF2B5EF4-FFF2-40B4-BE49-F238E27FC236}">
                <a16:creationId xmlns:a16="http://schemas.microsoft.com/office/drawing/2014/main" id="{B43A3EB7-F116-4F77-9A14-95B0C30E5FA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82688" y="4563196"/>
            <a:ext cx="3697706" cy="14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98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02689-1903-4D4A-A2D7-A730C38FC369}"/>
              </a:ext>
            </a:extLst>
          </p:cNvPr>
          <p:cNvSpPr>
            <a:spLocks noGrp="1"/>
          </p:cNvSpPr>
          <p:nvPr>
            <p:ph type="title"/>
          </p:nvPr>
        </p:nvSpPr>
        <p:spPr/>
        <p:txBody>
          <a:bodyPr/>
          <a:lstStyle/>
          <a:p>
            <a:r>
              <a:rPr lang="en-US" dirty="0">
                <a:latin typeface="+mn-lt"/>
              </a:rPr>
              <a:t>Motion sensing: Gyroscopes</a:t>
            </a:r>
          </a:p>
        </p:txBody>
      </p:sp>
      <p:sp>
        <p:nvSpPr>
          <p:cNvPr id="3" name="Content Placeholder 2">
            <a:extLst>
              <a:ext uri="{FF2B5EF4-FFF2-40B4-BE49-F238E27FC236}">
                <a16:creationId xmlns:a16="http://schemas.microsoft.com/office/drawing/2014/main" id="{EAFB19D2-1042-4DBE-A9AD-099D6C008579}"/>
              </a:ext>
            </a:extLst>
          </p:cNvPr>
          <p:cNvSpPr>
            <a:spLocks noGrp="1"/>
          </p:cNvSpPr>
          <p:nvPr>
            <p:ph idx="1"/>
          </p:nvPr>
        </p:nvSpPr>
        <p:spPr/>
        <p:txBody>
          <a:bodyPr/>
          <a:lstStyle/>
          <a:p>
            <a:r>
              <a:rPr lang="en-US" dirty="0">
                <a:latin typeface="+mj-lt"/>
              </a:rPr>
              <a:t>Measures angular velocity</a:t>
            </a:r>
          </a:p>
          <a:p>
            <a:pPr lvl="1"/>
            <a:r>
              <a:rPr lang="en-US" dirty="0">
                <a:latin typeface="+mj-lt"/>
              </a:rPr>
              <a:t>&lt;10 rotations per second</a:t>
            </a:r>
          </a:p>
          <a:p>
            <a:endParaRPr lang="en-US" dirty="0">
              <a:latin typeface="+mj-lt"/>
            </a:endParaRPr>
          </a:p>
          <a:p>
            <a:r>
              <a:rPr lang="en-US" dirty="0">
                <a:latin typeface="+mj-lt"/>
              </a:rPr>
              <a:t>Usually, we want angle instead of rotation speed</a:t>
            </a:r>
          </a:p>
          <a:p>
            <a:pPr lvl="1"/>
            <a:r>
              <a:rPr lang="en-US" dirty="0">
                <a:latin typeface="+mj-lt"/>
              </a:rPr>
              <a:t>Integrate signal to determine current angle</a:t>
            </a:r>
          </a:p>
          <a:p>
            <a:pPr lvl="1"/>
            <a:r>
              <a:rPr lang="en-US" dirty="0">
                <a:latin typeface="+mj-lt"/>
              </a:rPr>
              <a:t>Combine noise and DC bias with integration and you get a</a:t>
            </a:r>
            <a:br>
              <a:rPr lang="en-US" dirty="0">
                <a:latin typeface="+mj-lt"/>
              </a:rPr>
            </a:br>
            <a:r>
              <a:rPr lang="en-US" dirty="0">
                <a:latin typeface="+mj-lt"/>
              </a:rPr>
              <a:t>continuously accumulating error: drift</a:t>
            </a:r>
          </a:p>
        </p:txBody>
      </p:sp>
      <p:sp>
        <p:nvSpPr>
          <p:cNvPr id="4" name="Slide Number Placeholder 3">
            <a:extLst>
              <a:ext uri="{FF2B5EF4-FFF2-40B4-BE49-F238E27FC236}">
                <a16:creationId xmlns:a16="http://schemas.microsoft.com/office/drawing/2014/main" id="{21068BAC-AEFD-42DF-9D20-99A340E45D9A}"/>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16386" name="Picture 2" descr="Gyroscope-Microstructure">
            <a:extLst>
              <a:ext uri="{FF2B5EF4-FFF2-40B4-BE49-F238E27FC236}">
                <a16:creationId xmlns:a16="http://schemas.microsoft.com/office/drawing/2014/main" id="{B7347301-9184-48F0-92D1-A97D33A4051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78964" y="4574327"/>
            <a:ext cx="3007695" cy="169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317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67113" cy="1325563"/>
          </a:xfrm>
        </p:spPr>
        <p:txBody>
          <a:bodyPr>
            <a:noAutofit/>
          </a:bodyPr>
          <a:lstStyle/>
          <a:p>
            <a:r>
              <a:rPr lang="en-US" dirty="0">
                <a:latin typeface="+mn-lt"/>
              </a:rPr>
              <a:t>Motion sensors are an integral part of factories</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57</a:t>
            </a:fld>
            <a:endParaRPr lang="sv-SE" dirty="0"/>
          </a:p>
        </p:txBody>
      </p:sp>
      <p:pic>
        <p:nvPicPr>
          <p:cNvPr id="10" name="Online Media 9" descr="ABB Ability™ Smart Sensor - condition monitoring for motors, mounted bearings, gearing and pumps">
            <a:hlinkClick r:id="" action="ppaction://media"/>
            <a:extLst>
              <a:ext uri="{FF2B5EF4-FFF2-40B4-BE49-F238E27FC236}">
                <a16:creationId xmlns:a16="http://schemas.microsoft.com/office/drawing/2014/main" id="{14DD40D5-18B0-5277-2714-7C6E7CAD34BD}"/>
              </a:ext>
            </a:extLst>
          </p:cNvPr>
          <p:cNvPicPr>
            <a:picLocks noGrp="1" noRot="1" noChangeAspect="1"/>
          </p:cNvPicPr>
          <p:nvPr>
            <p:ph idx="1"/>
            <a:videoFile r:link="rId1"/>
          </p:nvPr>
        </p:nvPicPr>
        <p:blipFill>
          <a:blip r:embed="rId4"/>
          <a:stretch>
            <a:fillRect/>
          </a:stretch>
        </p:blipFill>
        <p:spPr>
          <a:xfrm>
            <a:off x="1909571" y="1500981"/>
            <a:ext cx="8372857" cy="4730984"/>
          </a:xfrm>
          <a:prstGeom prst="rect">
            <a:avLst/>
          </a:prstGeom>
        </p:spPr>
      </p:pic>
    </p:spTree>
    <p:extLst>
      <p:ext uri="{BB962C8B-B14F-4D97-AF65-F5344CB8AC3E}">
        <p14:creationId xmlns:p14="http://schemas.microsoft.com/office/powerpoint/2010/main" val="1044555707"/>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ABCE-4AAC-42E3-B955-9CFA18B815AB}"/>
              </a:ext>
            </a:extLst>
          </p:cNvPr>
          <p:cNvSpPr>
            <a:spLocks noGrp="1"/>
          </p:cNvSpPr>
          <p:nvPr>
            <p:ph type="title"/>
          </p:nvPr>
        </p:nvSpPr>
        <p:spPr>
          <a:xfrm>
            <a:off x="838200" y="365125"/>
            <a:ext cx="11028374" cy="1325563"/>
          </a:xfrm>
        </p:spPr>
        <p:txBody>
          <a:bodyPr/>
          <a:lstStyle/>
          <a:p>
            <a:r>
              <a:rPr lang="en-US" dirty="0">
                <a:latin typeface="+mn-lt"/>
              </a:rPr>
              <a:t>Other sensors: magnetic field (magnetometer)</a:t>
            </a:r>
          </a:p>
        </p:txBody>
      </p:sp>
      <p:sp>
        <p:nvSpPr>
          <p:cNvPr id="3" name="Content Placeholder 2">
            <a:extLst>
              <a:ext uri="{FF2B5EF4-FFF2-40B4-BE49-F238E27FC236}">
                <a16:creationId xmlns:a16="http://schemas.microsoft.com/office/drawing/2014/main" id="{2327400B-B658-419B-AF8B-75AA868EBC3C}"/>
              </a:ext>
            </a:extLst>
          </p:cNvPr>
          <p:cNvSpPr>
            <a:spLocks noGrp="1"/>
          </p:cNvSpPr>
          <p:nvPr>
            <p:ph idx="1"/>
          </p:nvPr>
        </p:nvSpPr>
        <p:spPr/>
        <p:txBody>
          <a:bodyPr>
            <a:normAutofit/>
          </a:bodyPr>
          <a:lstStyle/>
          <a:p>
            <a:r>
              <a:rPr lang="en-US" dirty="0">
                <a:latin typeface="+mj-lt"/>
              </a:rPr>
              <a:t>Measures the magnetic field</a:t>
            </a:r>
          </a:p>
          <a:p>
            <a:endParaRPr lang="en-US" dirty="0">
              <a:latin typeface="+mj-lt"/>
            </a:endParaRPr>
          </a:p>
          <a:p>
            <a:r>
              <a:rPr lang="en-US" dirty="0">
                <a:latin typeface="+mj-lt"/>
              </a:rPr>
              <a:t>Usually used in devices as a compass</a:t>
            </a:r>
          </a:p>
          <a:p>
            <a:pPr lvl="1"/>
            <a:r>
              <a:rPr lang="en-US" dirty="0">
                <a:latin typeface="+mj-lt"/>
              </a:rPr>
              <a:t>Detect Earth’s magnetic field orientation</a:t>
            </a:r>
          </a:p>
          <a:p>
            <a:pPr marL="457200" lvl="1" indent="0">
              <a:buNone/>
            </a:pPr>
            <a:endParaRPr lang="en-US" dirty="0">
              <a:latin typeface="+mj-lt"/>
            </a:endParaRPr>
          </a:p>
          <a:p>
            <a:r>
              <a:rPr lang="en-US" dirty="0">
                <a:latin typeface="+mj-lt"/>
              </a:rPr>
              <a:t>Satellites can use magnetometers for localization</a:t>
            </a:r>
          </a:p>
        </p:txBody>
      </p:sp>
      <p:sp>
        <p:nvSpPr>
          <p:cNvPr id="4" name="Slide Number Placeholder 3">
            <a:extLst>
              <a:ext uri="{FF2B5EF4-FFF2-40B4-BE49-F238E27FC236}">
                <a16:creationId xmlns:a16="http://schemas.microsoft.com/office/drawing/2014/main" id="{6F1DCC93-01BA-4B3B-8FFA-9AF3571E94EE}"/>
              </a:ext>
            </a:extLst>
          </p:cNvPr>
          <p:cNvSpPr>
            <a:spLocks noGrp="1"/>
          </p:cNvSpPr>
          <p:nvPr>
            <p:ph type="sldNum" sz="quarter" idx="12"/>
          </p:nvPr>
        </p:nvSpPr>
        <p:spPr/>
        <p:txBody>
          <a:bodyPr/>
          <a:lstStyle/>
          <a:p>
            <a:fld id="{0778C724-3839-4D76-A707-B4C23905D055}" type="slidenum">
              <a:rPr lang="en-US" smtClean="0"/>
              <a:t>58</a:t>
            </a:fld>
            <a:endParaRPr lang="en-US"/>
          </a:p>
        </p:txBody>
      </p:sp>
      <p:pic>
        <p:nvPicPr>
          <p:cNvPr id="18434" name="Picture 2" descr="Magnetometer-How-It-Works-Hall-Effect-">
            <a:extLst>
              <a:ext uri="{FF2B5EF4-FFF2-40B4-BE49-F238E27FC236}">
                <a16:creationId xmlns:a16="http://schemas.microsoft.com/office/drawing/2014/main" id="{90ADDECB-17A2-4CA9-8B5B-DF8DC6BD5DA7}"/>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13825"/>
          <a:stretch/>
        </p:blipFill>
        <p:spPr bwMode="auto">
          <a:xfrm>
            <a:off x="7439717" y="3163625"/>
            <a:ext cx="4615065" cy="301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12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86DE-CF50-41A1-AFF3-233B991F51BE}"/>
              </a:ext>
            </a:extLst>
          </p:cNvPr>
          <p:cNvSpPr>
            <a:spLocks noGrp="1"/>
          </p:cNvSpPr>
          <p:nvPr>
            <p:ph type="title"/>
          </p:nvPr>
        </p:nvSpPr>
        <p:spPr/>
        <p:txBody>
          <a:bodyPr/>
          <a:lstStyle/>
          <a:p>
            <a:r>
              <a:rPr lang="en-US" dirty="0">
                <a:latin typeface="+mn-lt"/>
              </a:rPr>
              <a:t>Passive Infrared (PIR) sensor</a:t>
            </a:r>
          </a:p>
        </p:txBody>
      </p:sp>
      <p:sp>
        <p:nvSpPr>
          <p:cNvPr id="3" name="Content Placeholder 2">
            <a:extLst>
              <a:ext uri="{FF2B5EF4-FFF2-40B4-BE49-F238E27FC236}">
                <a16:creationId xmlns:a16="http://schemas.microsoft.com/office/drawing/2014/main" id="{2737F14E-0D68-4C0F-AEF1-5CFB2D012832}"/>
              </a:ext>
            </a:extLst>
          </p:cNvPr>
          <p:cNvSpPr>
            <a:spLocks noGrp="1"/>
          </p:cNvSpPr>
          <p:nvPr>
            <p:ph idx="1"/>
          </p:nvPr>
        </p:nvSpPr>
        <p:spPr>
          <a:xfrm>
            <a:off x="611606" y="1463675"/>
            <a:ext cx="5986388" cy="5029200"/>
          </a:xfrm>
        </p:spPr>
        <p:txBody>
          <a:bodyPr/>
          <a:lstStyle/>
          <a:p>
            <a:r>
              <a:rPr lang="en-US" dirty="0">
                <a:latin typeface="+mj-lt"/>
              </a:rPr>
              <a:t>Detect movement in the environment</a:t>
            </a:r>
          </a:p>
          <a:p>
            <a:pPr lvl="1"/>
            <a:r>
              <a:rPr lang="en-US" dirty="0">
                <a:latin typeface="+mj-lt"/>
              </a:rPr>
              <a:t>By detecting change in IR levels</a:t>
            </a:r>
          </a:p>
          <a:p>
            <a:pPr lvl="1"/>
            <a:endParaRPr lang="en-US" dirty="0">
              <a:latin typeface="+mj-lt"/>
            </a:endParaRPr>
          </a:p>
          <a:p>
            <a:r>
              <a:rPr lang="en-US" dirty="0">
                <a:latin typeface="+mj-lt"/>
              </a:rPr>
              <a:t>Often come with plastic lens cover to improve field of view and range</a:t>
            </a:r>
          </a:p>
          <a:p>
            <a:endParaRPr lang="en-US" dirty="0"/>
          </a:p>
          <a:p>
            <a:endParaRPr lang="en-US" dirty="0"/>
          </a:p>
        </p:txBody>
      </p:sp>
      <p:sp>
        <p:nvSpPr>
          <p:cNvPr id="4" name="Slide Number Placeholder 3">
            <a:extLst>
              <a:ext uri="{FF2B5EF4-FFF2-40B4-BE49-F238E27FC236}">
                <a16:creationId xmlns:a16="http://schemas.microsoft.com/office/drawing/2014/main" id="{7C3DCA94-3DE8-420C-AF08-CF5019818A4E}"/>
              </a:ext>
            </a:extLst>
          </p:cNvPr>
          <p:cNvSpPr>
            <a:spLocks noGrp="1"/>
          </p:cNvSpPr>
          <p:nvPr>
            <p:ph type="sldNum" sz="quarter" idx="12"/>
          </p:nvPr>
        </p:nvSpPr>
        <p:spPr/>
        <p:txBody>
          <a:bodyPr/>
          <a:lstStyle/>
          <a:p>
            <a:fld id="{0778C724-3839-4D76-A707-B4C23905D055}" type="slidenum">
              <a:rPr lang="en-US" smtClean="0"/>
              <a:t>59</a:t>
            </a:fld>
            <a:endParaRPr lang="en-US"/>
          </a:p>
        </p:txBody>
      </p:sp>
      <p:pic>
        <p:nvPicPr>
          <p:cNvPr id="12290" name="Picture 2" descr="additional product photo">
            <a:extLst>
              <a:ext uri="{FF2B5EF4-FFF2-40B4-BE49-F238E27FC236}">
                <a16:creationId xmlns:a16="http://schemas.microsoft.com/office/drawing/2014/main" id="{59CEB53A-B7A9-484E-8F98-CD7DFB1064E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151394" y="924714"/>
            <a:ext cx="3429000" cy="19982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IR (motion) sensor">
            <a:extLst>
              <a:ext uri="{FF2B5EF4-FFF2-40B4-BE49-F238E27FC236}">
                <a16:creationId xmlns:a16="http://schemas.microsoft.com/office/drawing/2014/main" id="{B76D5AFE-12BB-432F-A964-C6B6ED61065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151394" y="29718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2F3E5D0-3051-4473-9145-26A896D0AF1F}"/>
              </a:ext>
            </a:extLst>
          </p:cNvPr>
          <p:cNvPicPr>
            <a:picLocks noChangeAspect="1"/>
          </p:cNvPicPr>
          <p:nvPr/>
        </p:nvPicPr>
        <p:blipFill>
          <a:blip r:embed="rId5"/>
          <a:stretch>
            <a:fillRect/>
          </a:stretch>
        </p:blipFill>
        <p:spPr>
          <a:xfrm>
            <a:off x="1653881" y="3906235"/>
            <a:ext cx="3519481" cy="2625118"/>
          </a:xfrm>
          <a:prstGeom prst="rect">
            <a:avLst/>
          </a:prstGeom>
        </p:spPr>
      </p:pic>
    </p:spTree>
    <p:extLst>
      <p:ext uri="{BB962C8B-B14F-4D97-AF65-F5344CB8AC3E}">
        <p14:creationId xmlns:p14="http://schemas.microsoft.com/office/powerpoint/2010/main" val="405654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3352234"/>
          </a:xfrm>
        </p:spPr>
        <p:txBody>
          <a:bodyPr>
            <a:normAutofit lnSpcReduction="10000"/>
          </a:bodyPr>
          <a:lstStyle/>
          <a:p>
            <a:pPr marL="514350" indent="-514350">
              <a:buAutoNum type="arabicPeriod"/>
            </a:pPr>
            <a:r>
              <a:rPr lang="en-US" b="1" dirty="0"/>
              <a:t>Review: last few lecture’s topics </a:t>
            </a:r>
          </a:p>
          <a:p>
            <a:pPr marL="514350" indent="-514350">
              <a:buAutoNum type="arabicPeriod"/>
            </a:pPr>
            <a:r>
              <a:rPr lang="en-US" dirty="0">
                <a:latin typeface="+mj-lt"/>
              </a:rPr>
              <a:t>Unit: dB and dBm</a:t>
            </a:r>
          </a:p>
          <a:p>
            <a:pPr marL="514350" indent="-514350">
              <a:buAutoNum type="arabicPeriod"/>
            </a:pPr>
            <a:r>
              <a:rPr lang="en-US" dirty="0">
                <a:latin typeface="+mj-lt"/>
              </a:rPr>
              <a:t>Overview of sensing modalities: active vs passive</a:t>
            </a:r>
          </a:p>
          <a:p>
            <a:pPr marL="514350" indent="-514350">
              <a:buAutoNum type="arabicPeriod"/>
            </a:pPr>
            <a:r>
              <a:rPr lang="en-US" dirty="0">
                <a:latin typeface="+mj-lt"/>
              </a:rPr>
              <a:t>Active sensing: LIDAR and Ultrasound</a:t>
            </a:r>
          </a:p>
          <a:p>
            <a:pPr marL="514350" indent="-514350">
              <a:buAutoNum type="arabicPeriod"/>
            </a:pPr>
            <a:r>
              <a:rPr lang="en-US" dirty="0">
                <a:latin typeface="+mj-lt"/>
              </a:rPr>
              <a:t>Passive sensing</a:t>
            </a:r>
          </a:p>
          <a:p>
            <a:pPr marL="514350" indent="-514350">
              <a:buAutoNum type="arabicPeriod"/>
            </a:pPr>
            <a:r>
              <a:rPr lang="en-US" dirty="0">
                <a:latin typeface="+mj-lt"/>
              </a:rPr>
              <a:t>Platforms</a:t>
            </a:r>
          </a:p>
          <a:p>
            <a:pPr marL="514350" indent="-514350">
              <a:buAutoNum type="arabicPeriod"/>
            </a:pPr>
            <a:r>
              <a:rPr lang="en-US" dirty="0">
                <a:latin typeface="+mj-lt"/>
              </a:rPr>
              <a:t>Calculating Battery-life</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1695623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6E36-CF4E-4676-A77A-EEB19D7B36A5}"/>
              </a:ext>
            </a:extLst>
          </p:cNvPr>
          <p:cNvSpPr>
            <a:spLocks noGrp="1"/>
          </p:cNvSpPr>
          <p:nvPr>
            <p:ph type="title"/>
          </p:nvPr>
        </p:nvSpPr>
        <p:spPr/>
        <p:txBody>
          <a:bodyPr/>
          <a:lstStyle/>
          <a:p>
            <a:r>
              <a:rPr lang="en-US" dirty="0">
                <a:latin typeface="+mn-lt"/>
              </a:rPr>
              <a:t>PIR sensors come in digital and analog forms</a:t>
            </a:r>
          </a:p>
        </p:txBody>
      </p:sp>
      <p:sp>
        <p:nvSpPr>
          <p:cNvPr id="4" name="Slide Number Placeholder 3">
            <a:extLst>
              <a:ext uri="{FF2B5EF4-FFF2-40B4-BE49-F238E27FC236}">
                <a16:creationId xmlns:a16="http://schemas.microsoft.com/office/drawing/2014/main" id="{F098A99C-10DA-488C-93EF-41EEE56F5A32}"/>
              </a:ext>
            </a:extLst>
          </p:cNvPr>
          <p:cNvSpPr>
            <a:spLocks noGrp="1"/>
          </p:cNvSpPr>
          <p:nvPr>
            <p:ph type="sldNum" sz="quarter" idx="12"/>
          </p:nvPr>
        </p:nvSpPr>
        <p:spPr/>
        <p:txBody>
          <a:bodyPr/>
          <a:lstStyle/>
          <a:p>
            <a:fld id="{0778C724-3839-4D76-A707-B4C23905D055}" type="slidenum">
              <a:rPr lang="en-US" smtClean="0"/>
              <a:t>60</a:t>
            </a:fld>
            <a:endParaRPr lang="en-US"/>
          </a:p>
        </p:txBody>
      </p:sp>
      <p:pic>
        <p:nvPicPr>
          <p:cNvPr id="6" name="Picture 5">
            <a:extLst>
              <a:ext uri="{FF2B5EF4-FFF2-40B4-BE49-F238E27FC236}">
                <a16:creationId xmlns:a16="http://schemas.microsoft.com/office/drawing/2014/main" id="{B6E71FD4-4208-4D28-ABD5-04F0DA3AC897}"/>
              </a:ext>
            </a:extLst>
          </p:cNvPr>
          <p:cNvPicPr>
            <a:picLocks noChangeAspect="1"/>
          </p:cNvPicPr>
          <p:nvPr/>
        </p:nvPicPr>
        <p:blipFill>
          <a:blip r:embed="rId3"/>
          <a:stretch>
            <a:fillRect/>
          </a:stretch>
        </p:blipFill>
        <p:spPr>
          <a:xfrm>
            <a:off x="1176762" y="2897746"/>
            <a:ext cx="9834463" cy="3274454"/>
          </a:xfrm>
          <a:prstGeom prst="rect">
            <a:avLst/>
          </a:prstGeom>
        </p:spPr>
      </p:pic>
      <p:pic>
        <p:nvPicPr>
          <p:cNvPr id="8" name="Picture 7">
            <a:extLst>
              <a:ext uri="{FF2B5EF4-FFF2-40B4-BE49-F238E27FC236}">
                <a16:creationId xmlns:a16="http://schemas.microsoft.com/office/drawing/2014/main" id="{FF6C4A62-AC7E-42E2-A116-0A7FB9FCCC99}"/>
              </a:ext>
            </a:extLst>
          </p:cNvPr>
          <p:cNvPicPr>
            <a:picLocks noChangeAspect="1"/>
          </p:cNvPicPr>
          <p:nvPr/>
        </p:nvPicPr>
        <p:blipFill>
          <a:blip r:embed="rId4"/>
          <a:stretch>
            <a:fillRect/>
          </a:stretch>
        </p:blipFill>
        <p:spPr>
          <a:xfrm>
            <a:off x="2039540" y="1556595"/>
            <a:ext cx="6004430" cy="1428081"/>
          </a:xfrm>
          <a:prstGeom prst="rect">
            <a:avLst/>
          </a:prstGeom>
        </p:spPr>
      </p:pic>
      <p:sp>
        <p:nvSpPr>
          <p:cNvPr id="9" name="TextBox 8">
            <a:extLst>
              <a:ext uri="{FF2B5EF4-FFF2-40B4-BE49-F238E27FC236}">
                <a16:creationId xmlns:a16="http://schemas.microsoft.com/office/drawing/2014/main" id="{A91C1BAF-0138-4D51-BC72-407BE83BB97D}"/>
              </a:ext>
            </a:extLst>
          </p:cNvPr>
          <p:cNvSpPr txBox="1"/>
          <p:nvPr/>
        </p:nvSpPr>
        <p:spPr>
          <a:xfrm>
            <a:off x="852293" y="5975555"/>
            <a:ext cx="5488405" cy="400110"/>
          </a:xfrm>
          <a:prstGeom prst="rect">
            <a:avLst/>
          </a:prstGeom>
          <a:noFill/>
        </p:spPr>
        <p:txBody>
          <a:bodyPr wrap="square" rtlCol="0">
            <a:spAutoFit/>
          </a:bodyPr>
          <a:lstStyle/>
          <a:p>
            <a:r>
              <a:rPr lang="en-US" sz="2000" dirty="0"/>
              <a:t>Digital includes a preconfigured comparator</a:t>
            </a:r>
          </a:p>
        </p:txBody>
      </p:sp>
    </p:spTree>
    <p:extLst>
      <p:ext uri="{BB962C8B-B14F-4D97-AF65-F5344CB8AC3E}">
        <p14:creationId xmlns:p14="http://schemas.microsoft.com/office/powerpoint/2010/main" val="604582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6E36-CF4E-4676-A77A-EEB19D7B36A5}"/>
              </a:ext>
            </a:extLst>
          </p:cNvPr>
          <p:cNvSpPr>
            <a:spLocks noGrp="1"/>
          </p:cNvSpPr>
          <p:nvPr>
            <p:ph type="title"/>
          </p:nvPr>
        </p:nvSpPr>
        <p:spPr/>
        <p:txBody>
          <a:bodyPr/>
          <a:lstStyle/>
          <a:p>
            <a:r>
              <a:rPr lang="en-US" dirty="0">
                <a:latin typeface="+mn-lt"/>
              </a:rPr>
              <a:t>We use PIR sensors in our day-to-day life</a:t>
            </a:r>
          </a:p>
        </p:txBody>
      </p:sp>
      <p:sp>
        <p:nvSpPr>
          <p:cNvPr id="4" name="Slide Number Placeholder 3">
            <a:extLst>
              <a:ext uri="{FF2B5EF4-FFF2-40B4-BE49-F238E27FC236}">
                <a16:creationId xmlns:a16="http://schemas.microsoft.com/office/drawing/2014/main" id="{F098A99C-10DA-488C-93EF-41EEE56F5A32}"/>
              </a:ext>
            </a:extLst>
          </p:cNvPr>
          <p:cNvSpPr>
            <a:spLocks noGrp="1"/>
          </p:cNvSpPr>
          <p:nvPr>
            <p:ph type="sldNum" sz="quarter" idx="12"/>
          </p:nvPr>
        </p:nvSpPr>
        <p:spPr/>
        <p:txBody>
          <a:bodyPr/>
          <a:lstStyle/>
          <a:p>
            <a:fld id="{0778C724-3839-4D76-A707-B4C23905D055}" type="slidenum">
              <a:rPr lang="en-US" smtClean="0"/>
              <a:t>61</a:t>
            </a:fld>
            <a:endParaRPr lang="en-US"/>
          </a:p>
        </p:txBody>
      </p:sp>
      <p:pic>
        <p:nvPicPr>
          <p:cNvPr id="5" name="Picture 4">
            <a:extLst>
              <a:ext uri="{FF2B5EF4-FFF2-40B4-BE49-F238E27FC236}">
                <a16:creationId xmlns:a16="http://schemas.microsoft.com/office/drawing/2014/main" id="{3594C0B0-5CA4-97C5-ED0B-E7ACE02252E3}"/>
              </a:ext>
            </a:extLst>
          </p:cNvPr>
          <p:cNvPicPr>
            <a:picLocks noChangeAspect="1"/>
          </p:cNvPicPr>
          <p:nvPr/>
        </p:nvPicPr>
        <p:blipFill>
          <a:blip r:embed="rId3"/>
          <a:stretch>
            <a:fillRect/>
          </a:stretch>
        </p:blipFill>
        <p:spPr>
          <a:xfrm>
            <a:off x="594852" y="2462981"/>
            <a:ext cx="3518386" cy="3518386"/>
          </a:xfrm>
          <a:prstGeom prst="rect">
            <a:avLst/>
          </a:prstGeom>
        </p:spPr>
      </p:pic>
      <p:pic>
        <p:nvPicPr>
          <p:cNvPr id="10" name="Picture 9">
            <a:extLst>
              <a:ext uri="{FF2B5EF4-FFF2-40B4-BE49-F238E27FC236}">
                <a16:creationId xmlns:a16="http://schemas.microsoft.com/office/drawing/2014/main" id="{4D70B704-4AC3-2431-5889-A8435BFBA28B}"/>
              </a:ext>
            </a:extLst>
          </p:cNvPr>
          <p:cNvPicPr>
            <a:picLocks noChangeAspect="1"/>
          </p:cNvPicPr>
          <p:nvPr/>
        </p:nvPicPr>
        <p:blipFill>
          <a:blip r:embed="rId4"/>
          <a:stretch>
            <a:fillRect/>
          </a:stretch>
        </p:blipFill>
        <p:spPr>
          <a:xfrm>
            <a:off x="4599820" y="2922640"/>
            <a:ext cx="2992360" cy="2992360"/>
          </a:xfrm>
          <a:prstGeom prst="rect">
            <a:avLst/>
          </a:prstGeom>
        </p:spPr>
      </p:pic>
      <p:pic>
        <p:nvPicPr>
          <p:cNvPr id="12" name="Picture 11">
            <a:extLst>
              <a:ext uri="{FF2B5EF4-FFF2-40B4-BE49-F238E27FC236}">
                <a16:creationId xmlns:a16="http://schemas.microsoft.com/office/drawing/2014/main" id="{61173494-DA46-6149-9705-37A072A40B3D}"/>
              </a:ext>
            </a:extLst>
          </p:cNvPr>
          <p:cNvPicPr>
            <a:picLocks noChangeAspect="1"/>
          </p:cNvPicPr>
          <p:nvPr/>
        </p:nvPicPr>
        <p:blipFill>
          <a:blip r:embed="rId5"/>
          <a:stretch>
            <a:fillRect/>
          </a:stretch>
        </p:blipFill>
        <p:spPr>
          <a:xfrm>
            <a:off x="8078762" y="2514600"/>
            <a:ext cx="3547883" cy="3547883"/>
          </a:xfrm>
          <a:prstGeom prst="rect">
            <a:avLst/>
          </a:prstGeom>
        </p:spPr>
      </p:pic>
    </p:spTree>
    <p:extLst>
      <p:ext uri="{BB962C8B-B14F-4D97-AF65-F5344CB8AC3E}">
        <p14:creationId xmlns:p14="http://schemas.microsoft.com/office/powerpoint/2010/main" val="468746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D70C-5356-41B9-8CF8-7B5141CAF6B3}"/>
              </a:ext>
            </a:extLst>
          </p:cNvPr>
          <p:cNvSpPr>
            <a:spLocks noGrp="1"/>
          </p:cNvSpPr>
          <p:nvPr>
            <p:ph type="title"/>
          </p:nvPr>
        </p:nvSpPr>
        <p:spPr/>
        <p:txBody>
          <a:bodyPr/>
          <a:lstStyle/>
          <a:p>
            <a:r>
              <a:rPr lang="en-US" dirty="0">
                <a:latin typeface="+mn-lt"/>
              </a:rPr>
              <a:t>Even more types of sensors</a:t>
            </a:r>
          </a:p>
        </p:txBody>
      </p:sp>
      <p:sp>
        <p:nvSpPr>
          <p:cNvPr id="3" name="Content Placeholder 2">
            <a:extLst>
              <a:ext uri="{FF2B5EF4-FFF2-40B4-BE49-F238E27FC236}">
                <a16:creationId xmlns:a16="http://schemas.microsoft.com/office/drawing/2014/main" id="{9429D059-0978-471D-8F9C-98B35DDE99AF}"/>
              </a:ext>
            </a:extLst>
          </p:cNvPr>
          <p:cNvSpPr>
            <a:spLocks noGrp="1"/>
          </p:cNvSpPr>
          <p:nvPr>
            <p:ph idx="1"/>
          </p:nvPr>
        </p:nvSpPr>
        <p:spPr/>
        <p:txBody>
          <a:bodyPr/>
          <a:lstStyle/>
          <a:p>
            <a:r>
              <a:rPr lang="en-US" dirty="0">
                <a:latin typeface="+mj-lt"/>
              </a:rPr>
              <a:t>Environment: Pressure, Humidity, Air Velocity, Air Quality</a:t>
            </a:r>
          </a:p>
          <a:p>
            <a:endParaRPr lang="en-US" dirty="0">
              <a:latin typeface="+mj-lt"/>
            </a:endParaRPr>
          </a:p>
          <a:p>
            <a:r>
              <a:rPr lang="en-US" dirty="0">
                <a:latin typeface="+mj-lt"/>
              </a:rPr>
              <a:t>Distance: Ultrasonic, Lidar, or Radar</a:t>
            </a:r>
          </a:p>
          <a:p>
            <a:endParaRPr lang="en-US" dirty="0">
              <a:latin typeface="+mj-lt"/>
            </a:endParaRPr>
          </a:p>
          <a:p>
            <a:r>
              <a:rPr lang="en-US" dirty="0">
                <a:latin typeface="+mj-lt"/>
              </a:rPr>
              <a:t>Biometric: Pulse Oximeter, Heart Rate</a:t>
            </a:r>
          </a:p>
          <a:p>
            <a:endParaRPr lang="en-US" dirty="0">
              <a:latin typeface="+mj-lt"/>
            </a:endParaRPr>
          </a:p>
          <a:p>
            <a:r>
              <a:rPr lang="en-US" dirty="0">
                <a:latin typeface="+mj-lt"/>
              </a:rPr>
              <a:t>Agricultural: Soil moisture</a:t>
            </a:r>
          </a:p>
        </p:txBody>
      </p:sp>
      <p:sp>
        <p:nvSpPr>
          <p:cNvPr id="4" name="Slide Number Placeholder 3">
            <a:extLst>
              <a:ext uri="{FF2B5EF4-FFF2-40B4-BE49-F238E27FC236}">
                <a16:creationId xmlns:a16="http://schemas.microsoft.com/office/drawing/2014/main" id="{5265502D-FA0B-4D44-9021-E38D54C74AEB}"/>
              </a:ext>
            </a:extLst>
          </p:cNvPr>
          <p:cNvSpPr>
            <a:spLocks noGrp="1"/>
          </p:cNvSpPr>
          <p:nvPr>
            <p:ph type="sldNum" sz="quarter" idx="12"/>
          </p:nvPr>
        </p:nvSpPr>
        <p:spPr/>
        <p:txBody>
          <a:bodyPr/>
          <a:lstStyle/>
          <a:p>
            <a:fld id="{0778C724-3839-4D76-A707-B4C23905D055}" type="slidenum">
              <a:rPr lang="en-US" smtClean="0"/>
              <a:t>62</a:t>
            </a:fld>
            <a:endParaRPr lang="en-US"/>
          </a:p>
        </p:txBody>
      </p:sp>
      <p:pic>
        <p:nvPicPr>
          <p:cNvPr id="17410" name="Picture 2" descr="SparkFun Soil Moisture Sensor (with Screw Terminals)">
            <a:extLst>
              <a:ext uri="{FF2B5EF4-FFF2-40B4-BE49-F238E27FC236}">
                <a16:creationId xmlns:a16="http://schemas.microsoft.com/office/drawing/2014/main" id="{31D4C72D-174E-4010-87BC-EEEE14A3CF2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86185" y="3630660"/>
            <a:ext cx="2508345" cy="250834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Ultrasonic Distance Sensor - HC-SR04">
            <a:extLst>
              <a:ext uri="{FF2B5EF4-FFF2-40B4-BE49-F238E27FC236}">
                <a16:creationId xmlns:a16="http://schemas.microsoft.com/office/drawing/2014/main" id="{D1C014BE-8FBE-4E00-9C0D-7C068CEAE2F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14265" y="3429000"/>
            <a:ext cx="2740517" cy="27405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parkFun Atmospheric Sensor Breakout - BME280">
            <a:extLst>
              <a:ext uri="{FF2B5EF4-FFF2-40B4-BE49-F238E27FC236}">
                <a16:creationId xmlns:a16="http://schemas.microsoft.com/office/drawing/2014/main" id="{0E47FCA1-A29D-4F20-9DC5-BF981A3EB07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565427" y="2471862"/>
            <a:ext cx="1416773" cy="112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026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7F93-0AA3-4A94-99E1-068853523C1D}"/>
              </a:ext>
            </a:extLst>
          </p:cNvPr>
          <p:cNvSpPr>
            <a:spLocks noGrp="1"/>
          </p:cNvSpPr>
          <p:nvPr>
            <p:ph type="title"/>
          </p:nvPr>
        </p:nvSpPr>
        <p:spPr/>
        <p:txBody>
          <a:bodyPr>
            <a:normAutofit/>
          </a:bodyPr>
          <a:lstStyle/>
          <a:p>
            <a:r>
              <a:rPr lang="en-US" dirty="0">
                <a:latin typeface="+mn-lt"/>
              </a:rPr>
              <a:t>Once you get a sensor signal, what do you do with this signal?</a:t>
            </a:r>
          </a:p>
        </p:txBody>
      </p:sp>
      <p:sp>
        <p:nvSpPr>
          <p:cNvPr id="3" name="Content Placeholder 2">
            <a:extLst>
              <a:ext uri="{FF2B5EF4-FFF2-40B4-BE49-F238E27FC236}">
                <a16:creationId xmlns:a16="http://schemas.microsoft.com/office/drawing/2014/main" id="{AB6F8A45-DA84-4786-86E1-7FF68470F27D}"/>
              </a:ext>
            </a:extLst>
          </p:cNvPr>
          <p:cNvSpPr>
            <a:spLocks noGrp="1"/>
          </p:cNvSpPr>
          <p:nvPr>
            <p:ph idx="1"/>
          </p:nvPr>
        </p:nvSpPr>
        <p:spPr/>
        <p:txBody>
          <a:bodyPr/>
          <a:lstStyle/>
          <a:p>
            <a:r>
              <a:rPr lang="en-US" dirty="0">
                <a:latin typeface="+mj-lt"/>
              </a:rPr>
              <a:t>Need to understand the transfer function between voltage and the sensed quantity (physical phenomenon)</a:t>
            </a:r>
          </a:p>
          <a:p>
            <a:pPr lvl="1"/>
            <a:r>
              <a:rPr lang="en-US" dirty="0">
                <a:latin typeface="+mj-lt"/>
              </a:rPr>
              <a:t>Examples for an accelerometer: senses acceleration</a:t>
            </a:r>
          </a:p>
          <a:p>
            <a:endParaRPr lang="en-US" dirty="0">
              <a:latin typeface="+mj-lt"/>
            </a:endParaRPr>
          </a:p>
          <a:p>
            <a:r>
              <a:rPr lang="en-US" dirty="0">
                <a:latin typeface="+mj-lt"/>
              </a:rPr>
              <a:t>Digital components only understand digital signals</a:t>
            </a:r>
          </a:p>
          <a:p>
            <a:pPr lvl="1"/>
            <a:r>
              <a:rPr lang="en-US" dirty="0">
                <a:latin typeface="+mj-lt"/>
              </a:rPr>
              <a:t>Convert the analog signal into digital</a:t>
            </a:r>
          </a:p>
        </p:txBody>
      </p:sp>
      <p:sp>
        <p:nvSpPr>
          <p:cNvPr id="4" name="Slide Number Placeholder 3">
            <a:extLst>
              <a:ext uri="{FF2B5EF4-FFF2-40B4-BE49-F238E27FC236}">
                <a16:creationId xmlns:a16="http://schemas.microsoft.com/office/drawing/2014/main" id="{C56E1CE6-4D7A-4B1D-A160-7E8C757C3D5B}"/>
              </a:ext>
            </a:extLst>
          </p:cNvPr>
          <p:cNvSpPr>
            <a:spLocks noGrp="1"/>
          </p:cNvSpPr>
          <p:nvPr>
            <p:ph type="sldNum" sz="quarter" idx="12"/>
          </p:nvPr>
        </p:nvSpPr>
        <p:spPr/>
        <p:txBody>
          <a:bodyPr/>
          <a:lstStyle/>
          <a:p>
            <a:fld id="{0778C724-3839-4D76-A707-B4C23905D055}" type="slidenum">
              <a:rPr lang="en-US" smtClean="0"/>
              <a:t>63</a:t>
            </a:fld>
            <a:endParaRPr lang="en-US"/>
          </a:p>
        </p:txBody>
      </p:sp>
    </p:spTree>
    <p:extLst>
      <p:ext uri="{BB962C8B-B14F-4D97-AF65-F5344CB8AC3E}">
        <p14:creationId xmlns:p14="http://schemas.microsoft.com/office/powerpoint/2010/main" val="3228778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DD9B-CC73-4A34-BCE3-60616D9B1175}"/>
              </a:ext>
            </a:extLst>
          </p:cNvPr>
          <p:cNvSpPr>
            <a:spLocks noGrp="1"/>
          </p:cNvSpPr>
          <p:nvPr>
            <p:ph type="title"/>
          </p:nvPr>
        </p:nvSpPr>
        <p:spPr/>
        <p:txBody>
          <a:bodyPr/>
          <a:lstStyle/>
          <a:p>
            <a:r>
              <a:rPr lang="en-US" dirty="0">
                <a:latin typeface="+mn-lt"/>
              </a:rPr>
              <a:t>Analog signals are converted to digital signals</a:t>
            </a:r>
          </a:p>
        </p:txBody>
      </p:sp>
      <p:sp>
        <p:nvSpPr>
          <p:cNvPr id="3" name="Content Placeholder 2">
            <a:extLst>
              <a:ext uri="{FF2B5EF4-FFF2-40B4-BE49-F238E27FC236}">
                <a16:creationId xmlns:a16="http://schemas.microsoft.com/office/drawing/2014/main" id="{FCA990BC-B558-4CFF-AF57-CB588F5B46C0}"/>
              </a:ext>
            </a:extLst>
          </p:cNvPr>
          <p:cNvSpPr>
            <a:spLocks noGrp="1"/>
          </p:cNvSpPr>
          <p:nvPr>
            <p:ph idx="1"/>
          </p:nvPr>
        </p:nvSpPr>
        <p:spPr>
          <a:xfrm>
            <a:off x="838200" y="1690688"/>
            <a:ext cx="10515600" cy="4351338"/>
          </a:xfrm>
        </p:spPr>
        <p:txBody>
          <a:bodyPr/>
          <a:lstStyle/>
          <a:p>
            <a:r>
              <a:rPr lang="en-US" dirty="0">
                <a:latin typeface="+mj-lt"/>
              </a:rPr>
              <a:t>Microcontrollers only process digital signals</a:t>
            </a:r>
          </a:p>
          <a:p>
            <a:r>
              <a:rPr lang="en-US" dirty="0">
                <a:latin typeface="+mj-lt"/>
              </a:rPr>
              <a:t>Analog signals are transformed into digital signals</a:t>
            </a:r>
          </a:p>
          <a:p>
            <a:r>
              <a:rPr lang="en-US" dirty="0">
                <a:latin typeface="+mj-lt"/>
              </a:rPr>
              <a:t>Most microcontrollers have an analog to digital converter built-in</a:t>
            </a:r>
          </a:p>
          <a:p>
            <a:pPr lvl="1"/>
            <a:r>
              <a:rPr lang="en-US" dirty="0">
                <a:latin typeface="+mj-lt"/>
              </a:rPr>
              <a:t>Can be power consuming operation</a:t>
            </a:r>
          </a:p>
          <a:p>
            <a:pPr lvl="1"/>
            <a:r>
              <a:rPr lang="en-US" dirty="0">
                <a:latin typeface="+mj-lt"/>
              </a:rPr>
              <a:t>Often analog signals need amplification</a:t>
            </a:r>
          </a:p>
          <a:p>
            <a:pPr marL="457200" lvl="1" indent="0">
              <a:buNone/>
            </a:pPr>
            <a:endParaRPr lang="en-US" dirty="0">
              <a:latin typeface="+mj-lt"/>
            </a:endParaRPr>
          </a:p>
        </p:txBody>
      </p:sp>
      <p:sp>
        <p:nvSpPr>
          <p:cNvPr id="4" name="Slide Number Placeholder 3">
            <a:extLst>
              <a:ext uri="{FF2B5EF4-FFF2-40B4-BE49-F238E27FC236}">
                <a16:creationId xmlns:a16="http://schemas.microsoft.com/office/drawing/2014/main" id="{9FB12CC4-347F-4083-9292-F07053FBD663}"/>
              </a:ext>
            </a:extLst>
          </p:cNvPr>
          <p:cNvSpPr>
            <a:spLocks noGrp="1"/>
          </p:cNvSpPr>
          <p:nvPr>
            <p:ph type="sldNum" sz="quarter" idx="12"/>
          </p:nvPr>
        </p:nvSpPr>
        <p:spPr/>
        <p:txBody>
          <a:bodyPr/>
          <a:lstStyle/>
          <a:p>
            <a:fld id="{0778C724-3839-4D76-A707-B4C23905D055}" type="slidenum">
              <a:rPr lang="en-US" smtClean="0"/>
              <a:t>64</a:t>
            </a:fld>
            <a:endParaRPr lang="en-US"/>
          </a:p>
        </p:txBody>
      </p:sp>
      <p:pic>
        <p:nvPicPr>
          <p:cNvPr id="5" name="Picture 4" descr="Diagram&#10;&#10;Description automatically generated">
            <a:extLst>
              <a:ext uri="{FF2B5EF4-FFF2-40B4-BE49-F238E27FC236}">
                <a16:creationId xmlns:a16="http://schemas.microsoft.com/office/drawing/2014/main" id="{32801CD6-1013-B0F8-5536-3AC058DF3424}"/>
              </a:ext>
            </a:extLst>
          </p:cNvPr>
          <p:cNvPicPr>
            <a:picLocks noChangeAspect="1"/>
          </p:cNvPicPr>
          <p:nvPr/>
        </p:nvPicPr>
        <p:blipFill>
          <a:blip r:embed="rId3"/>
          <a:stretch>
            <a:fillRect/>
          </a:stretch>
        </p:blipFill>
        <p:spPr>
          <a:xfrm>
            <a:off x="1422984" y="4370901"/>
            <a:ext cx="9346031" cy="1695238"/>
          </a:xfrm>
          <a:prstGeom prst="rect">
            <a:avLst/>
          </a:prstGeom>
        </p:spPr>
      </p:pic>
    </p:spTree>
    <p:extLst>
      <p:ext uri="{BB962C8B-B14F-4D97-AF65-F5344CB8AC3E}">
        <p14:creationId xmlns:p14="http://schemas.microsoft.com/office/powerpoint/2010/main" val="3475168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4EDF-564C-4FA3-B860-2BB445CF044B}"/>
              </a:ext>
            </a:extLst>
          </p:cNvPr>
          <p:cNvSpPr>
            <a:spLocks noGrp="1"/>
          </p:cNvSpPr>
          <p:nvPr>
            <p:ph type="title"/>
          </p:nvPr>
        </p:nvSpPr>
        <p:spPr/>
        <p:txBody>
          <a:bodyPr>
            <a:normAutofit/>
          </a:bodyPr>
          <a:lstStyle/>
          <a:p>
            <a:r>
              <a:rPr lang="en-US" sz="4000" dirty="0">
                <a:latin typeface="+mn-lt"/>
              </a:rPr>
              <a:t>Sensing Reading and Processing</a:t>
            </a:r>
            <a:endParaRPr lang="en-SG" sz="4000" dirty="0">
              <a:latin typeface="+mn-lt"/>
            </a:endParaRPr>
          </a:p>
        </p:txBody>
      </p:sp>
      <p:sp>
        <p:nvSpPr>
          <p:cNvPr id="3" name="Content Placeholder 2">
            <a:extLst>
              <a:ext uri="{FF2B5EF4-FFF2-40B4-BE49-F238E27FC236}">
                <a16:creationId xmlns:a16="http://schemas.microsoft.com/office/drawing/2014/main" id="{696C9875-379D-400E-9BB3-CAC63570F41E}"/>
              </a:ext>
            </a:extLst>
          </p:cNvPr>
          <p:cNvSpPr>
            <a:spLocks noGrp="1"/>
          </p:cNvSpPr>
          <p:nvPr>
            <p:ph idx="1"/>
          </p:nvPr>
        </p:nvSpPr>
        <p:spPr>
          <a:xfrm>
            <a:off x="1219200" y="1428750"/>
            <a:ext cx="10055258" cy="4743450"/>
          </a:xfrm>
        </p:spPr>
        <p:txBody>
          <a:bodyPr/>
          <a:lstStyle/>
          <a:p>
            <a:r>
              <a:rPr lang="en-US" dirty="0">
                <a:latin typeface="+mj-lt"/>
              </a:rPr>
              <a:t>Sensor data reading tends to be very noisy, you need to “clean” the data before use</a:t>
            </a:r>
          </a:p>
          <a:p>
            <a:endParaRPr lang="en-US" dirty="0">
              <a:latin typeface="+mj-lt"/>
            </a:endParaRPr>
          </a:p>
          <a:p>
            <a:r>
              <a:rPr lang="en-US" dirty="0">
                <a:latin typeface="+mj-lt"/>
              </a:rPr>
              <a:t>Some advice:</a:t>
            </a:r>
          </a:p>
          <a:p>
            <a:pPr lvl="1"/>
            <a:r>
              <a:rPr lang="en-US" sz="2400" dirty="0">
                <a:latin typeface="+mj-lt"/>
              </a:rPr>
              <a:t>Take note of the “highest” sampling rate supported by the device, higher does not always means better</a:t>
            </a:r>
          </a:p>
          <a:p>
            <a:pPr lvl="1"/>
            <a:r>
              <a:rPr lang="en-US" sz="2400" dirty="0" err="1">
                <a:latin typeface="+mj-lt"/>
              </a:rPr>
              <a:t>Printf</a:t>
            </a:r>
            <a:r>
              <a:rPr lang="en-US" sz="2400" dirty="0">
                <a:latin typeface="+mj-lt"/>
              </a:rPr>
              <a:t> are good for debugging, but too much I/O can slow down the processing significantly</a:t>
            </a:r>
          </a:p>
          <a:p>
            <a:pPr lvl="1"/>
            <a:r>
              <a:rPr lang="en-US" sz="2400" dirty="0">
                <a:latin typeface="+mj-lt"/>
              </a:rPr>
              <a:t>Some smoothing/averaging can be useful (low pass filter)</a:t>
            </a:r>
          </a:p>
          <a:p>
            <a:pPr lvl="1"/>
            <a:r>
              <a:rPr lang="en-US" sz="2400" dirty="0">
                <a:latin typeface="+mj-lt"/>
              </a:rPr>
              <a:t>Do not rely your decision only on a small number of samples </a:t>
            </a:r>
          </a:p>
          <a:p>
            <a:pPr lvl="1"/>
            <a:endParaRPr lang="en-SG" dirty="0"/>
          </a:p>
        </p:txBody>
      </p:sp>
      <p:sp>
        <p:nvSpPr>
          <p:cNvPr id="4" name="Slide Number Placeholder 3">
            <a:extLst>
              <a:ext uri="{FF2B5EF4-FFF2-40B4-BE49-F238E27FC236}">
                <a16:creationId xmlns:a16="http://schemas.microsoft.com/office/drawing/2014/main" id="{5D0342EA-F112-4397-97AE-44737BC2776A}"/>
              </a:ext>
            </a:extLst>
          </p:cNvPr>
          <p:cNvSpPr>
            <a:spLocks noGrp="1"/>
          </p:cNvSpPr>
          <p:nvPr>
            <p:ph type="sldNum" sz="quarter" idx="12"/>
          </p:nvPr>
        </p:nvSpPr>
        <p:spPr/>
        <p:txBody>
          <a:bodyPr/>
          <a:lstStyle/>
          <a:p>
            <a:fld id="{5C6FAEEE-D619-4E65-A0EF-E650D0B3166A}" type="slidenum">
              <a:rPr lang="en-US" smtClean="0"/>
              <a:t>65</a:t>
            </a:fld>
            <a:endParaRPr lang="en-US"/>
          </a:p>
        </p:txBody>
      </p:sp>
    </p:spTree>
    <p:extLst>
      <p:ext uri="{BB962C8B-B14F-4D97-AF65-F5344CB8AC3E}">
        <p14:creationId xmlns:p14="http://schemas.microsoft.com/office/powerpoint/2010/main" val="813979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46F4-EA80-482C-8F76-BAF125B0ACD7}"/>
              </a:ext>
            </a:extLst>
          </p:cNvPr>
          <p:cNvSpPr>
            <a:spLocks noGrp="1"/>
          </p:cNvSpPr>
          <p:nvPr>
            <p:ph type="title"/>
          </p:nvPr>
        </p:nvSpPr>
        <p:spPr/>
        <p:txBody>
          <a:bodyPr/>
          <a:lstStyle/>
          <a:p>
            <a:r>
              <a:rPr lang="en-US" dirty="0">
                <a:latin typeface="+mn-lt"/>
              </a:rPr>
              <a:t>Affine sensor model (for linear sensors)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286A0-E026-4B5A-BF24-4F9703FAD969}"/>
                  </a:ext>
                </a:extLst>
              </p:cNvPr>
              <p:cNvSpPr>
                <a:spLocks noGrp="1"/>
              </p:cNvSpPr>
              <p:nvPr>
                <p:ph idx="1"/>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𝐹</m:t>
                      </m:r>
                      <m:r>
                        <a:rPr lang="en-US" sz="3600" i="1" dirty="0" smtClean="0">
                          <a:latin typeface="Cambria Math" panose="02040503050406030204" pitchFamily="18" charset="0"/>
                        </a:rPr>
                        <m:t>(</m:t>
                      </m:r>
                      <m:r>
                        <a:rPr lang="en-US" sz="3600" i="1" dirty="0" smtClean="0">
                          <a:latin typeface="Cambria Math" panose="02040503050406030204" pitchFamily="18" charset="0"/>
                        </a:rPr>
                        <m:t>𝑥</m:t>
                      </m:r>
                      <m:r>
                        <a:rPr lang="en-US" sz="3600" i="1" dirty="0" smtClean="0">
                          <a:latin typeface="Cambria Math" panose="02040503050406030204" pitchFamily="18" charset="0"/>
                        </a:rPr>
                        <m:t>) = </m:t>
                      </m:r>
                      <m:r>
                        <a:rPr lang="en-US" sz="3600" i="1" dirty="0" smtClean="0">
                          <a:latin typeface="Cambria Math" panose="02040503050406030204" pitchFamily="18" charset="0"/>
                        </a:rPr>
                        <m:t>𝑎𝑥</m:t>
                      </m:r>
                      <m:r>
                        <a:rPr lang="en-US" sz="3600" i="1" dirty="0" smtClean="0">
                          <a:latin typeface="Cambria Math" panose="02040503050406030204" pitchFamily="18" charset="0"/>
                        </a:rPr>
                        <m:t> + </m:t>
                      </m:r>
                      <m:r>
                        <a:rPr lang="en-US" sz="3600" i="1" dirty="0" smtClean="0">
                          <a:latin typeface="Cambria Math" panose="02040503050406030204" pitchFamily="18" charset="0"/>
                        </a:rPr>
                        <m:t>𝑏</m:t>
                      </m:r>
                    </m:oMath>
                  </m:oMathPara>
                </a14:m>
                <a:endParaRPr lang="en-US" sz="3600" dirty="0"/>
              </a:p>
              <a:p>
                <a:pPr lvl="1"/>
                <a:endParaRPr lang="en-US" dirty="0"/>
              </a:p>
              <a:p>
                <a:r>
                  <a:rPr lang="en-US" dirty="0">
                    <a:latin typeface="+mj-lt"/>
                  </a:rPr>
                  <a:t>x is the quantity being sensed</a:t>
                </a:r>
              </a:p>
              <a:p>
                <a:r>
                  <a:rPr lang="en-US" dirty="0">
                    <a:latin typeface="+mj-lt"/>
                  </a:rPr>
                  <a:t>F(x) is a voltage proportional to that quantity</a:t>
                </a:r>
              </a:p>
              <a:p>
                <a:pPr lvl="1"/>
                <a:endParaRPr lang="en-US" dirty="0">
                  <a:latin typeface="+mj-lt"/>
                </a:endParaRPr>
              </a:p>
              <a:p>
                <a:r>
                  <a:rPr lang="en-US" dirty="0">
                    <a:latin typeface="+mj-lt"/>
                  </a:rPr>
                  <a:t>Parameters</a:t>
                </a:r>
              </a:p>
              <a:p>
                <a:pPr lvl="1"/>
                <a:r>
                  <a:rPr lang="en-US" sz="2800" dirty="0">
                    <a:latin typeface="+mj-lt"/>
                  </a:rPr>
                  <a:t>a: sensitivity, units Volts/quantity</a:t>
                </a:r>
              </a:p>
              <a:p>
                <a:pPr lvl="2"/>
                <a:r>
                  <a:rPr lang="en-US" dirty="0">
                    <a:latin typeface="+mj-lt"/>
                  </a:rPr>
                  <a:t>Change in voltage per change in quantity</a:t>
                </a:r>
              </a:p>
              <a:p>
                <a:pPr lvl="1"/>
                <a:endParaRPr lang="en-US" sz="2800" dirty="0">
                  <a:latin typeface="+mj-lt"/>
                </a:endParaRPr>
              </a:p>
              <a:p>
                <a:pPr lvl="1"/>
                <a:r>
                  <a:rPr lang="en-US" sz="2800" dirty="0">
                    <a:latin typeface="+mj-lt"/>
                  </a:rPr>
                  <a:t>b: bias, units Volts</a:t>
                </a:r>
              </a:p>
              <a:p>
                <a:pPr lvl="2"/>
                <a:r>
                  <a:rPr lang="en-US" dirty="0">
                    <a:latin typeface="+mj-lt"/>
                  </a:rPr>
                  <a:t>Offset in voltage for zero of the quantity</a:t>
                </a:r>
              </a:p>
            </p:txBody>
          </p:sp>
        </mc:Choice>
        <mc:Fallback xmlns="">
          <p:sp>
            <p:nvSpPr>
              <p:cNvPr id="3" name="Content Placeholder 2">
                <a:extLst>
                  <a:ext uri="{FF2B5EF4-FFF2-40B4-BE49-F238E27FC236}">
                    <a16:creationId xmlns:a16="http://schemas.microsoft.com/office/drawing/2014/main" id="{8E5286A0-E026-4B5A-BF24-4F9703FAD969}"/>
                  </a:ext>
                </a:extLst>
              </p:cNvPr>
              <p:cNvSpPr>
                <a:spLocks noGrp="1" noRot="1" noChangeAspect="1" noMove="1" noResize="1" noEditPoints="1" noAdjustHandles="1" noChangeArrowheads="1" noChangeShapeType="1" noTextEdit="1"/>
              </p:cNvSpPr>
              <p:nvPr>
                <p:ph idx="1"/>
              </p:nvPr>
            </p:nvSpPr>
            <p:spPr>
              <a:blipFill>
                <a:blip r:embed="rId3"/>
                <a:stretch>
                  <a:fillRect l="-965" t="-872" b="-8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497F1BB-C8A6-4D5D-B533-21928FB60E3D}"/>
              </a:ext>
            </a:extLst>
          </p:cNvPr>
          <p:cNvSpPr>
            <a:spLocks noGrp="1"/>
          </p:cNvSpPr>
          <p:nvPr>
            <p:ph type="sldNum" sz="quarter" idx="12"/>
          </p:nvPr>
        </p:nvSpPr>
        <p:spPr/>
        <p:txBody>
          <a:bodyPr/>
          <a:lstStyle/>
          <a:p>
            <a:fld id="{0778C724-3839-4D76-A707-B4C23905D055}" type="slidenum">
              <a:rPr lang="en-US" smtClean="0"/>
              <a:t>66</a:t>
            </a:fld>
            <a:endParaRPr lang="en-US"/>
          </a:p>
        </p:txBody>
      </p:sp>
    </p:spTree>
    <p:extLst>
      <p:ext uri="{BB962C8B-B14F-4D97-AF65-F5344CB8AC3E}">
        <p14:creationId xmlns:p14="http://schemas.microsoft.com/office/powerpoint/2010/main" val="27784088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1FF0-F006-4F1A-830B-6739F3C763A1}"/>
              </a:ext>
            </a:extLst>
          </p:cNvPr>
          <p:cNvSpPr>
            <a:spLocks noGrp="1"/>
          </p:cNvSpPr>
          <p:nvPr>
            <p:ph type="title"/>
          </p:nvPr>
        </p:nvSpPr>
        <p:spPr>
          <a:xfrm>
            <a:off x="487566" y="320675"/>
            <a:ext cx="11489012" cy="1325563"/>
          </a:xfrm>
        </p:spPr>
        <p:txBody>
          <a:bodyPr/>
          <a:lstStyle/>
          <a:p>
            <a:r>
              <a:rPr lang="en-US" dirty="0">
                <a:latin typeface="+mn-lt"/>
              </a:rPr>
              <a:t>Motion sensing: Inertial measurement unit (IMU)</a:t>
            </a:r>
          </a:p>
        </p:txBody>
      </p:sp>
      <p:sp>
        <p:nvSpPr>
          <p:cNvPr id="3" name="Content Placeholder 2">
            <a:extLst>
              <a:ext uri="{FF2B5EF4-FFF2-40B4-BE49-F238E27FC236}">
                <a16:creationId xmlns:a16="http://schemas.microsoft.com/office/drawing/2014/main" id="{AD246AB2-5C6A-4837-9D50-0D63DB742E46}"/>
              </a:ext>
            </a:extLst>
          </p:cNvPr>
          <p:cNvSpPr>
            <a:spLocks noGrp="1"/>
          </p:cNvSpPr>
          <p:nvPr>
            <p:ph idx="1"/>
          </p:nvPr>
        </p:nvSpPr>
        <p:spPr/>
        <p:txBody>
          <a:bodyPr>
            <a:normAutofit fontScale="92500" lnSpcReduction="10000"/>
          </a:bodyPr>
          <a:lstStyle/>
          <a:p>
            <a:r>
              <a:rPr lang="en-US" dirty="0">
                <a:latin typeface="+mj-lt"/>
              </a:rPr>
              <a:t>IMUs (</a:t>
            </a:r>
            <a:r>
              <a:rPr lang="en-US" dirty="0" err="1">
                <a:latin typeface="+mj-lt"/>
              </a:rPr>
              <a:t>a.k.a</a:t>
            </a:r>
            <a:r>
              <a:rPr lang="en-US" dirty="0">
                <a:latin typeface="+mj-lt"/>
              </a:rPr>
              <a:t> 9 degree-of-freedom, 9DOF) are used for tracking motion </a:t>
            </a:r>
          </a:p>
          <a:p>
            <a:pPr lvl="1"/>
            <a:r>
              <a:rPr lang="en-US" dirty="0">
                <a:latin typeface="+mj-lt"/>
              </a:rPr>
              <a:t>Acceleration (X, Y, Z axes)</a:t>
            </a:r>
          </a:p>
          <a:p>
            <a:pPr lvl="1"/>
            <a:r>
              <a:rPr lang="en-US" dirty="0">
                <a:latin typeface="+mj-lt"/>
              </a:rPr>
              <a:t>Rotation (X, Y, Z axes)</a:t>
            </a:r>
          </a:p>
          <a:p>
            <a:pPr lvl="1"/>
            <a:r>
              <a:rPr lang="en-US" dirty="0">
                <a:latin typeface="+mj-lt"/>
              </a:rPr>
              <a:t>Magnetism (X, Y, Z axes)</a:t>
            </a:r>
          </a:p>
          <a:p>
            <a:pPr lvl="1"/>
            <a:r>
              <a:rPr lang="en-US" dirty="0">
                <a:latin typeface="+mj-lt"/>
              </a:rPr>
              <a:t>Sometimes 6DOF with Acceleration + one of the others</a:t>
            </a:r>
          </a:p>
          <a:p>
            <a:pPr lvl="1"/>
            <a:endParaRPr lang="en-US" dirty="0">
              <a:latin typeface="+mj-lt"/>
            </a:endParaRPr>
          </a:p>
          <a:p>
            <a:r>
              <a:rPr lang="en-US" dirty="0">
                <a:latin typeface="+mj-lt"/>
              </a:rPr>
              <a:t>Intelligent sensing: combines multiple sensors, ADCs, and computation with a wired interface</a:t>
            </a:r>
          </a:p>
          <a:p>
            <a:pPr lvl="1"/>
            <a:r>
              <a:rPr lang="en-US" dirty="0">
                <a:latin typeface="+mj-lt"/>
              </a:rPr>
              <a:t>9 analog inputs would otherwise be too many</a:t>
            </a:r>
          </a:p>
          <a:p>
            <a:pPr lvl="1"/>
            <a:endParaRPr lang="en-US" dirty="0">
              <a:latin typeface="+mj-lt"/>
            </a:endParaRPr>
          </a:p>
          <a:p>
            <a:r>
              <a:rPr lang="en-US" dirty="0">
                <a:latin typeface="+mj-lt"/>
              </a:rPr>
              <a:t>Can be used to track motion, determine transportation method</a:t>
            </a:r>
          </a:p>
          <a:p>
            <a:pPr lvl="1"/>
            <a:r>
              <a:rPr lang="en-US" dirty="0">
                <a:latin typeface="+mj-lt"/>
              </a:rPr>
              <a:t>Smartphones, Robotics, etc.</a:t>
            </a:r>
          </a:p>
          <a:p>
            <a:endParaRPr lang="en-US" dirty="0"/>
          </a:p>
        </p:txBody>
      </p:sp>
      <p:sp>
        <p:nvSpPr>
          <p:cNvPr id="4" name="Slide Number Placeholder 3">
            <a:extLst>
              <a:ext uri="{FF2B5EF4-FFF2-40B4-BE49-F238E27FC236}">
                <a16:creationId xmlns:a16="http://schemas.microsoft.com/office/drawing/2014/main" id="{EB1E7FE6-6B51-4566-9615-116C9592B9E4}"/>
              </a:ext>
            </a:extLst>
          </p:cNvPr>
          <p:cNvSpPr>
            <a:spLocks noGrp="1"/>
          </p:cNvSpPr>
          <p:nvPr>
            <p:ph type="sldNum" sz="quarter" idx="12"/>
          </p:nvPr>
        </p:nvSpPr>
        <p:spPr/>
        <p:txBody>
          <a:bodyPr/>
          <a:lstStyle/>
          <a:p>
            <a:fld id="{0778C724-3839-4D76-A707-B4C23905D055}" type="slidenum">
              <a:rPr lang="en-US" smtClean="0"/>
              <a:t>67</a:t>
            </a:fld>
            <a:endParaRPr lang="en-US"/>
          </a:p>
        </p:txBody>
      </p:sp>
    </p:spTree>
    <p:extLst>
      <p:ext uri="{BB962C8B-B14F-4D97-AF65-F5344CB8AC3E}">
        <p14:creationId xmlns:p14="http://schemas.microsoft.com/office/powerpoint/2010/main" val="1861134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t>Case study: Light sensing</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12915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47F1-0410-4D72-9533-986932767269}"/>
              </a:ext>
            </a:extLst>
          </p:cNvPr>
          <p:cNvSpPr>
            <a:spLocks noGrp="1"/>
          </p:cNvSpPr>
          <p:nvPr>
            <p:ph type="title"/>
          </p:nvPr>
        </p:nvSpPr>
        <p:spPr/>
        <p:txBody>
          <a:bodyPr/>
          <a:lstStyle/>
          <a:p>
            <a:r>
              <a:rPr lang="en-US" dirty="0">
                <a:latin typeface="+mn-lt"/>
              </a:rPr>
              <a:t>How do we measure light? </a:t>
            </a:r>
          </a:p>
        </p:txBody>
      </p:sp>
      <p:sp>
        <p:nvSpPr>
          <p:cNvPr id="3" name="Content Placeholder 2">
            <a:extLst>
              <a:ext uri="{FF2B5EF4-FFF2-40B4-BE49-F238E27FC236}">
                <a16:creationId xmlns:a16="http://schemas.microsoft.com/office/drawing/2014/main" id="{3125C006-14FA-4486-A064-D8E415A7C5C2}"/>
              </a:ext>
            </a:extLst>
          </p:cNvPr>
          <p:cNvSpPr>
            <a:spLocks noGrp="1"/>
          </p:cNvSpPr>
          <p:nvPr>
            <p:ph idx="1"/>
          </p:nvPr>
        </p:nvSpPr>
        <p:spPr/>
        <p:txBody>
          <a:bodyPr/>
          <a:lstStyle/>
          <a:p>
            <a:r>
              <a:rPr lang="en-US" dirty="0">
                <a:latin typeface="+mj-lt"/>
              </a:rPr>
              <a:t>Lux: unit of illuminance</a:t>
            </a:r>
          </a:p>
          <a:p>
            <a:endParaRPr lang="en-US" dirty="0"/>
          </a:p>
        </p:txBody>
      </p:sp>
      <p:sp>
        <p:nvSpPr>
          <p:cNvPr id="4" name="Slide Number Placeholder 3">
            <a:extLst>
              <a:ext uri="{FF2B5EF4-FFF2-40B4-BE49-F238E27FC236}">
                <a16:creationId xmlns:a16="http://schemas.microsoft.com/office/drawing/2014/main" id="{2D1D2B53-1EFB-46CE-8921-2AAF6740F08E}"/>
              </a:ext>
            </a:extLst>
          </p:cNvPr>
          <p:cNvSpPr>
            <a:spLocks noGrp="1"/>
          </p:cNvSpPr>
          <p:nvPr>
            <p:ph type="sldNum" sz="quarter" idx="12"/>
          </p:nvPr>
        </p:nvSpPr>
        <p:spPr/>
        <p:txBody>
          <a:bodyPr/>
          <a:lstStyle/>
          <a:p>
            <a:fld id="{0778C724-3839-4D76-A707-B4C23905D055}" type="slidenum">
              <a:rPr lang="en-US" smtClean="0"/>
              <a:t>69</a:t>
            </a:fld>
            <a:endParaRPr lang="en-US"/>
          </a:p>
        </p:txBody>
      </p:sp>
      <p:pic>
        <p:nvPicPr>
          <p:cNvPr id="6" name="Picture 5">
            <a:extLst>
              <a:ext uri="{FF2B5EF4-FFF2-40B4-BE49-F238E27FC236}">
                <a16:creationId xmlns:a16="http://schemas.microsoft.com/office/drawing/2014/main" id="{EDE4274B-F1EF-485E-9255-14FA3509A49E}"/>
              </a:ext>
            </a:extLst>
          </p:cNvPr>
          <p:cNvPicPr>
            <a:picLocks noChangeAspect="1"/>
          </p:cNvPicPr>
          <p:nvPr/>
        </p:nvPicPr>
        <p:blipFill>
          <a:blip r:embed="rId3"/>
          <a:stretch>
            <a:fillRect/>
          </a:stretch>
        </p:blipFill>
        <p:spPr>
          <a:xfrm>
            <a:off x="7242962" y="2477527"/>
            <a:ext cx="3255344" cy="3737358"/>
          </a:xfrm>
          <a:prstGeom prst="rect">
            <a:avLst/>
          </a:prstGeom>
        </p:spPr>
      </p:pic>
      <p:pic>
        <p:nvPicPr>
          <p:cNvPr id="7" name="Picture 6" descr="A picture containing text, gauge, device&#10;&#10;Description automatically generated">
            <a:extLst>
              <a:ext uri="{FF2B5EF4-FFF2-40B4-BE49-F238E27FC236}">
                <a16:creationId xmlns:a16="http://schemas.microsoft.com/office/drawing/2014/main" id="{95B6FABC-0EA4-A342-AED4-E26582D4B3FA}"/>
              </a:ext>
            </a:extLst>
          </p:cNvPr>
          <p:cNvPicPr>
            <a:picLocks noChangeAspect="1"/>
          </p:cNvPicPr>
          <p:nvPr/>
        </p:nvPicPr>
        <p:blipFill>
          <a:blip r:embed="rId4"/>
          <a:stretch>
            <a:fillRect/>
          </a:stretch>
        </p:blipFill>
        <p:spPr>
          <a:xfrm>
            <a:off x="2801735" y="2668553"/>
            <a:ext cx="2147304" cy="3546332"/>
          </a:xfrm>
          <a:prstGeom prst="rect">
            <a:avLst/>
          </a:prstGeom>
        </p:spPr>
      </p:pic>
    </p:spTree>
    <p:extLst>
      <p:ext uri="{BB962C8B-B14F-4D97-AF65-F5344CB8AC3E}">
        <p14:creationId xmlns:p14="http://schemas.microsoft.com/office/powerpoint/2010/main" val="133755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63105" y="3165078"/>
            <a:ext cx="6754572" cy="1042771"/>
          </a:xfrm>
        </p:spPr>
        <p:txBody>
          <a:bodyPr>
            <a:normAutofit/>
          </a:bodyPr>
          <a:lstStyle/>
          <a:p>
            <a:pPr marL="0" indent="0" algn="ctr">
              <a:buNone/>
            </a:pPr>
            <a:r>
              <a:rPr lang="en-US" sz="4800" dirty="0"/>
              <a:t>Review (last lectures)</a:t>
            </a: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813340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E732-B767-4380-B872-7AFC4863BD00}"/>
              </a:ext>
            </a:extLst>
          </p:cNvPr>
          <p:cNvSpPr>
            <a:spLocks noGrp="1"/>
          </p:cNvSpPr>
          <p:nvPr>
            <p:ph type="title"/>
          </p:nvPr>
        </p:nvSpPr>
        <p:spPr>
          <a:xfrm>
            <a:off x="605017" y="365125"/>
            <a:ext cx="10748783" cy="1325563"/>
          </a:xfrm>
        </p:spPr>
        <p:txBody>
          <a:bodyPr/>
          <a:lstStyle/>
          <a:p>
            <a:r>
              <a:rPr lang="en-US" dirty="0">
                <a:latin typeface="+mn-lt"/>
              </a:rPr>
              <a:t>Light sensing: Resistive (Photocell)</a:t>
            </a:r>
          </a:p>
        </p:txBody>
      </p:sp>
      <p:sp>
        <p:nvSpPr>
          <p:cNvPr id="3" name="Content Placeholder 2">
            <a:extLst>
              <a:ext uri="{FF2B5EF4-FFF2-40B4-BE49-F238E27FC236}">
                <a16:creationId xmlns:a16="http://schemas.microsoft.com/office/drawing/2014/main" id="{BBC04D30-50BC-42FD-AEF9-78CB599D502E}"/>
              </a:ext>
            </a:extLst>
          </p:cNvPr>
          <p:cNvSpPr>
            <a:spLocks noGrp="1"/>
          </p:cNvSpPr>
          <p:nvPr>
            <p:ph idx="1"/>
          </p:nvPr>
        </p:nvSpPr>
        <p:spPr>
          <a:xfrm>
            <a:off x="491706" y="1509712"/>
            <a:ext cx="7937274" cy="5029200"/>
          </a:xfrm>
        </p:spPr>
        <p:txBody>
          <a:bodyPr/>
          <a:lstStyle/>
          <a:p>
            <a:r>
              <a:rPr lang="en-US" b="1" dirty="0">
                <a:latin typeface="+mj-lt"/>
              </a:rPr>
              <a:t>Photocell</a:t>
            </a:r>
            <a:r>
              <a:rPr lang="en-US" dirty="0">
                <a:latin typeface="+mj-lt"/>
              </a:rPr>
              <a:t> changes resistance with light (non-linear)</a:t>
            </a:r>
            <a:endParaRPr lang="en-US" b="1" dirty="0">
              <a:latin typeface="+mj-lt"/>
            </a:endParaRPr>
          </a:p>
        </p:txBody>
      </p:sp>
      <p:sp>
        <p:nvSpPr>
          <p:cNvPr id="4" name="Slide Number Placeholder 3">
            <a:extLst>
              <a:ext uri="{FF2B5EF4-FFF2-40B4-BE49-F238E27FC236}">
                <a16:creationId xmlns:a16="http://schemas.microsoft.com/office/drawing/2014/main" id="{75225905-EC27-4467-B933-17C0D4A42B72}"/>
              </a:ext>
            </a:extLst>
          </p:cNvPr>
          <p:cNvSpPr>
            <a:spLocks noGrp="1"/>
          </p:cNvSpPr>
          <p:nvPr>
            <p:ph type="sldNum" sz="quarter" idx="12"/>
          </p:nvPr>
        </p:nvSpPr>
        <p:spPr/>
        <p:txBody>
          <a:bodyPr/>
          <a:lstStyle/>
          <a:p>
            <a:fld id="{0778C724-3839-4D76-A707-B4C23905D055}" type="slidenum">
              <a:rPr lang="en-US" smtClean="0"/>
              <a:t>70</a:t>
            </a:fld>
            <a:endParaRPr lang="en-US"/>
          </a:p>
        </p:txBody>
      </p:sp>
      <p:pic>
        <p:nvPicPr>
          <p:cNvPr id="6" name="Picture 5">
            <a:extLst>
              <a:ext uri="{FF2B5EF4-FFF2-40B4-BE49-F238E27FC236}">
                <a16:creationId xmlns:a16="http://schemas.microsoft.com/office/drawing/2014/main" id="{B6DE292F-EBBB-4027-B23B-5F7AF2DB7C95}"/>
              </a:ext>
            </a:extLst>
          </p:cNvPr>
          <p:cNvPicPr>
            <a:picLocks noChangeAspect="1"/>
          </p:cNvPicPr>
          <p:nvPr/>
        </p:nvPicPr>
        <p:blipFill>
          <a:blip r:embed="rId3"/>
          <a:stretch>
            <a:fillRect/>
          </a:stretch>
        </p:blipFill>
        <p:spPr>
          <a:xfrm>
            <a:off x="838200" y="2412670"/>
            <a:ext cx="6568713" cy="3678834"/>
          </a:xfrm>
          <a:prstGeom prst="rect">
            <a:avLst/>
          </a:prstGeom>
        </p:spPr>
      </p:pic>
      <p:pic>
        <p:nvPicPr>
          <p:cNvPr id="10244" name="Picture 4">
            <a:extLst>
              <a:ext uri="{FF2B5EF4-FFF2-40B4-BE49-F238E27FC236}">
                <a16:creationId xmlns:a16="http://schemas.microsoft.com/office/drawing/2014/main" id="{D39BA651-1890-43C3-865D-09192259506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2559" y="2258889"/>
            <a:ext cx="3410491" cy="2272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5B4C2C-AB17-4327-A79F-5265967F4E01}"/>
              </a:ext>
            </a:extLst>
          </p:cNvPr>
          <p:cNvSpPr txBox="1"/>
          <p:nvPr/>
        </p:nvSpPr>
        <p:spPr>
          <a:xfrm>
            <a:off x="8610600" y="4931932"/>
            <a:ext cx="2848518"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10 </a:t>
            </a:r>
            <a:r>
              <a:rPr lang="en-US" sz="2400" dirty="0" err="1"/>
              <a:t>kΩ</a:t>
            </a:r>
            <a:r>
              <a:rPr lang="en-US" sz="2400" dirty="0"/>
              <a:t> when dark</a:t>
            </a:r>
          </a:p>
          <a:p>
            <a:pPr marL="285750" indent="-285750">
              <a:buFont typeface="Arial" panose="020B0604020202020204" pitchFamily="34" charset="0"/>
              <a:buChar char="•"/>
            </a:pPr>
            <a:r>
              <a:rPr lang="en-US" sz="2400" dirty="0"/>
              <a:t>1 </a:t>
            </a:r>
            <a:r>
              <a:rPr lang="en-US" sz="2400" dirty="0" err="1"/>
              <a:t>kΩ</a:t>
            </a:r>
            <a:r>
              <a:rPr lang="en-US" sz="2400" dirty="0"/>
              <a:t> when light</a:t>
            </a:r>
          </a:p>
        </p:txBody>
      </p:sp>
    </p:spTree>
    <p:extLst>
      <p:ext uri="{BB962C8B-B14F-4D97-AF65-F5344CB8AC3E}">
        <p14:creationId xmlns:p14="http://schemas.microsoft.com/office/powerpoint/2010/main" val="1700024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47F1-0410-4D72-9533-986932767269}"/>
              </a:ext>
            </a:extLst>
          </p:cNvPr>
          <p:cNvSpPr>
            <a:spLocks noGrp="1"/>
          </p:cNvSpPr>
          <p:nvPr>
            <p:ph type="title"/>
          </p:nvPr>
        </p:nvSpPr>
        <p:spPr>
          <a:xfrm>
            <a:off x="607595" y="136525"/>
            <a:ext cx="10515600" cy="1325563"/>
          </a:xfrm>
        </p:spPr>
        <p:txBody>
          <a:bodyPr/>
          <a:lstStyle/>
          <a:p>
            <a:r>
              <a:rPr lang="en-US" dirty="0">
                <a:latin typeface="+mn-lt"/>
              </a:rPr>
              <a:t>Light sensing: Photodiodes</a:t>
            </a:r>
          </a:p>
        </p:txBody>
      </p:sp>
      <p:sp>
        <p:nvSpPr>
          <p:cNvPr id="3" name="Content Placeholder 2">
            <a:extLst>
              <a:ext uri="{FF2B5EF4-FFF2-40B4-BE49-F238E27FC236}">
                <a16:creationId xmlns:a16="http://schemas.microsoft.com/office/drawing/2014/main" id="{3125C006-14FA-4486-A064-D8E415A7C5C2}"/>
              </a:ext>
            </a:extLst>
          </p:cNvPr>
          <p:cNvSpPr>
            <a:spLocks noGrp="1"/>
          </p:cNvSpPr>
          <p:nvPr>
            <p:ph idx="1"/>
          </p:nvPr>
        </p:nvSpPr>
        <p:spPr>
          <a:xfrm>
            <a:off x="665480" y="1462088"/>
            <a:ext cx="11070466" cy="5029200"/>
          </a:xfrm>
        </p:spPr>
        <p:txBody>
          <a:bodyPr>
            <a:normAutofit/>
          </a:bodyPr>
          <a:lstStyle/>
          <a:p>
            <a:r>
              <a:rPr lang="en-US" dirty="0">
                <a:latin typeface="+mj-lt"/>
              </a:rPr>
              <a:t>Most common type of light sensing mechanism</a:t>
            </a:r>
          </a:p>
          <a:p>
            <a:r>
              <a:rPr lang="en-US" dirty="0">
                <a:latin typeface="+mj-lt"/>
              </a:rPr>
              <a:t>When voltage is applied in reverse to an ideal diode, no current flows</a:t>
            </a:r>
          </a:p>
          <a:p>
            <a:r>
              <a:rPr lang="en-US" dirty="0">
                <a:latin typeface="+mj-lt"/>
              </a:rPr>
              <a:t>But some small amount of current leaks for real-world photo diodes</a:t>
            </a:r>
          </a:p>
          <a:p>
            <a:pPr lvl="1"/>
            <a:r>
              <a:rPr lang="en-US" dirty="0">
                <a:solidFill>
                  <a:srgbClr val="FF0000"/>
                </a:solidFill>
                <a:latin typeface="+mj-lt"/>
              </a:rPr>
              <a:t>Proportional to light levels!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D1D2B53-1EFB-46CE-8921-2AAF6740F08E}"/>
              </a:ext>
            </a:extLst>
          </p:cNvPr>
          <p:cNvSpPr>
            <a:spLocks noGrp="1"/>
          </p:cNvSpPr>
          <p:nvPr>
            <p:ph type="sldNum" sz="quarter" idx="12"/>
          </p:nvPr>
        </p:nvSpPr>
        <p:spPr/>
        <p:txBody>
          <a:bodyPr/>
          <a:lstStyle/>
          <a:p>
            <a:fld id="{0778C724-3839-4D76-A707-B4C23905D055}" type="slidenum">
              <a:rPr lang="en-US" smtClean="0"/>
              <a:t>71</a:t>
            </a:fld>
            <a:endParaRPr lang="en-US"/>
          </a:p>
        </p:txBody>
      </p:sp>
      <p:pic>
        <p:nvPicPr>
          <p:cNvPr id="11266" name="Picture 2" descr="photodiode">
            <a:extLst>
              <a:ext uri="{FF2B5EF4-FFF2-40B4-BE49-F238E27FC236}">
                <a16:creationId xmlns:a16="http://schemas.microsoft.com/office/drawing/2014/main" id="{B05E38BA-1ED4-42FA-B089-A5BBC0353B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68540" y="3165654"/>
            <a:ext cx="3625236" cy="337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9755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47F1-0410-4D72-9533-986932767269}"/>
              </a:ext>
            </a:extLst>
          </p:cNvPr>
          <p:cNvSpPr>
            <a:spLocks noGrp="1"/>
          </p:cNvSpPr>
          <p:nvPr>
            <p:ph type="title"/>
          </p:nvPr>
        </p:nvSpPr>
        <p:spPr>
          <a:xfrm>
            <a:off x="607595" y="136525"/>
            <a:ext cx="10515600" cy="1325563"/>
          </a:xfrm>
        </p:spPr>
        <p:txBody>
          <a:bodyPr/>
          <a:lstStyle/>
          <a:p>
            <a:r>
              <a:rPr lang="en-US" dirty="0">
                <a:latin typeface="+mn-lt"/>
              </a:rPr>
              <a:t>Light sensing: LEDs?</a:t>
            </a:r>
          </a:p>
        </p:txBody>
      </p:sp>
      <p:sp>
        <p:nvSpPr>
          <p:cNvPr id="3" name="Content Placeholder 2">
            <a:extLst>
              <a:ext uri="{FF2B5EF4-FFF2-40B4-BE49-F238E27FC236}">
                <a16:creationId xmlns:a16="http://schemas.microsoft.com/office/drawing/2014/main" id="{3125C006-14FA-4486-A064-D8E415A7C5C2}"/>
              </a:ext>
            </a:extLst>
          </p:cNvPr>
          <p:cNvSpPr>
            <a:spLocks noGrp="1"/>
          </p:cNvSpPr>
          <p:nvPr>
            <p:ph idx="1"/>
          </p:nvPr>
        </p:nvSpPr>
        <p:spPr>
          <a:xfrm>
            <a:off x="665480" y="1462088"/>
            <a:ext cx="11070466" cy="5029200"/>
          </a:xfrm>
        </p:spPr>
        <p:txBody>
          <a:bodyPr>
            <a:normAutofit/>
          </a:bodyPr>
          <a:lstStyle/>
          <a:p>
            <a:r>
              <a:rPr lang="en-US" dirty="0">
                <a:latin typeface="+mj-lt"/>
              </a:rPr>
              <a:t>LEDs can be used as not so well performing photodiodes as well!</a:t>
            </a:r>
          </a:p>
          <a:p>
            <a:pPr lvl="1"/>
            <a:r>
              <a:rPr lang="en-US" dirty="0">
                <a:latin typeface="+mj-lt"/>
              </a:rPr>
              <a:t>Apply reverse voltage</a:t>
            </a:r>
          </a:p>
          <a:p>
            <a:pPr lvl="1"/>
            <a:r>
              <a:rPr lang="en-US" dirty="0">
                <a:latin typeface="+mj-lt"/>
              </a:rPr>
              <a:t>Read in leak current as voltage across a resistor using ADC</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D1D2B53-1EFB-46CE-8921-2AAF6740F08E}"/>
              </a:ext>
            </a:extLst>
          </p:cNvPr>
          <p:cNvSpPr>
            <a:spLocks noGrp="1"/>
          </p:cNvSpPr>
          <p:nvPr>
            <p:ph type="sldNum" sz="quarter" idx="12"/>
          </p:nvPr>
        </p:nvSpPr>
        <p:spPr/>
        <p:txBody>
          <a:bodyPr/>
          <a:lstStyle/>
          <a:p>
            <a:fld id="{0778C724-3839-4D76-A707-B4C23905D055}" type="slidenum">
              <a:rPr lang="en-US" smtClean="0"/>
              <a:t>72</a:t>
            </a:fld>
            <a:endParaRPr lang="en-US"/>
          </a:p>
        </p:txBody>
      </p:sp>
      <p:pic>
        <p:nvPicPr>
          <p:cNvPr id="5" name="Online Media 4" descr="Using LEDs as Light Sensors">
            <a:hlinkClick r:id="" action="ppaction://media"/>
            <a:extLst>
              <a:ext uri="{FF2B5EF4-FFF2-40B4-BE49-F238E27FC236}">
                <a16:creationId xmlns:a16="http://schemas.microsoft.com/office/drawing/2014/main" id="{D133AD83-FB42-E1C9-7FEC-B88A20A091F6}"/>
              </a:ext>
            </a:extLst>
          </p:cNvPr>
          <p:cNvPicPr>
            <a:picLocks noRot="1" noChangeAspect="1"/>
          </p:cNvPicPr>
          <p:nvPr>
            <a:videoFile r:link="rId1"/>
          </p:nvPr>
        </p:nvPicPr>
        <p:blipFill>
          <a:blip r:embed="rId4"/>
          <a:stretch>
            <a:fillRect/>
          </a:stretch>
        </p:blipFill>
        <p:spPr>
          <a:xfrm>
            <a:off x="3178843" y="3076575"/>
            <a:ext cx="6043740" cy="3414713"/>
          </a:xfrm>
          <a:prstGeom prst="rect">
            <a:avLst/>
          </a:prstGeom>
        </p:spPr>
      </p:pic>
    </p:spTree>
    <p:extLst>
      <p:ext uri="{BB962C8B-B14F-4D97-AF65-F5344CB8AC3E}">
        <p14:creationId xmlns:p14="http://schemas.microsoft.com/office/powerpoint/2010/main" val="118292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368" y="365125"/>
            <a:ext cx="11368216" cy="1325563"/>
          </a:xfrm>
        </p:spPr>
        <p:txBody>
          <a:bodyPr/>
          <a:lstStyle/>
          <a:p>
            <a:r>
              <a:rPr lang="en-US" dirty="0">
                <a:latin typeface="+mn-lt"/>
              </a:rPr>
              <a:t>Light sensing mechanisms are energy expensive</a:t>
            </a:r>
          </a:p>
        </p:txBody>
      </p:sp>
      <p:sp>
        <p:nvSpPr>
          <p:cNvPr id="3" name="Content Placeholder 2"/>
          <p:cNvSpPr>
            <a:spLocks noGrp="1"/>
          </p:cNvSpPr>
          <p:nvPr>
            <p:ph idx="1"/>
          </p:nvPr>
        </p:nvSpPr>
        <p:spPr>
          <a:xfrm>
            <a:off x="609600" y="1690688"/>
            <a:ext cx="10515600" cy="4730296"/>
          </a:xfrm>
        </p:spPr>
        <p:txBody>
          <a:bodyPr>
            <a:normAutofit/>
          </a:bodyPr>
          <a:lstStyle/>
          <a:p>
            <a:r>
              <a:rPr lang="en-US" dirty="0">
                <a:latin typeface="+mj-lt"/>
              </a:rPr>
              <a:t>Energy expensive light sensing mechanism (</a:t>
            </a:r>
            <a:r>
              <a:rPr lang="en-US" dirty="0" err="1">
                <a:latin typeface="+mj-lt"/>
              </a:rPr>
              <a:t>mWs</a:t>
            </a:r>
            <a:r>
              <a:rPr lang="en-US" dirty="0">
                <a:latin typeface="+mj-lt"/>
              </a:rPr>
              <a:t>)	</a:t>
            </a:r>
          </a:p>
          <a:p>
            <a:pPr lvl="1"/>
            <a:r>
              <a:rPr lang="en-US" dirty="0">
                <a:latin typeface="+mj-lt"/>
              </a:rPr>
              <a:t>Photodiodes coupled with an amplifier</a:t>
            </a:r>
          </a:p>
          <a:p>
            <a:pPr lvl="1"/>
            <a:r>
              <a:rPr lang="en-US" dirty="0">
                <a:latin typeface="+mj-lt"/>
              </a:rPr>
              <a:t>Analog to digital converters (ADCs)</a:t>
            </a:r>
          </a:p>
          <a:p>
            <a:pPr lvl="1"/>
            <a:r>
              <a:rPr lang="en-US" dirty="0">
                <a:latin typeface="+mj-lt"/>
              </a:rPr>
              <a:t>Computational blocks </a:t>
            </a:r>
            <a:r>
              <a:rPr lang="mr-IN" dirty="0">
                <a:latin typeface="+mj-lt"/>
              </a:rPr>
              <a:t>–</a:t>
            </a:r>
            <a:r>
              <a:rPr lang="en-US" dirty="0">
                <a:latin typeface="+mj-lt"/>
              </a:rPr>
              <a:t> MCU/FPGA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404913F-DF0B-FF42-954B-082342E2B409}" type="slidenum">
              <a:rPr lang="en-US" smtClean="0"/>
              <a:t>73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006" y="3677240"/>
            <a:ext cx="10058400" cy="2476956"/>
          </a:xfrm>
          <a:prstGeom prst="rect">
            <a:avLst/>
          </a:prstGeom>
        </p:spPr>
      </p:pic>
    </p:spTree>
    <p:extLst>
      <p:ext uri="{BB962C8B-B14F-4D97-AF65-F5344CB8AC3E}">
        <p14:creationId xmlns:p14="http://schemas.microsoft.com/office/powerpoint/2010/main" val="1565484480"/>
      </p:ext>
    </p:extLst>
  </p:cSld>
  <p:clrMapOvr>
    <a:masterClrMapping/>
  </p:clrMapOvr>
  <mc:AlternateContent xmlns:mc="http://schemas.openxmlformats.org/markup-compatibility/2006" xmlns:p14="http://schemas.microsoft.com/office/powerpoint/2010/main">
    <mc:Choice Requires="p14">
      <p:transition spd="slow" p14:dur="2000" advTm="17850"/>
    </mc:Choice>
    <mc:Fallback xmlns="">
      <p:transition spd="slow" advTm="1785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Battery-free Visible Light Sensing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2289" y="2682239"/>
            <a:ext cx="10247421" cy="2363720"/>
          </a:xfrm>
        </p:spPr>
      </p:pic>
      <p:sp>
        <p:nvSpPr>
          <p:cNvPr id="3" name="Slide Number Placeholder 2"/>
          <p:cNvSpPr>
            <a:spLocks noGrp="1"/>
          </p:cNvSpPr>
          <p:nvPr>
            <p:ph type="sldNum" sz="quarter" idx="12"/>
          </p:nvPr>
        </p:nvSpPr>
        <p:spPr/>
        <p:txBody>
          <a:bodyPr/>
          <a:lstStyle/>
          <a:p>
            <a:fld id="{B404913F-DF0B-FF42-954B-082342E2B409}" type="slidenum">
              <a:rPr lang="en-US" smtClean="0"/>
              <a:t>74</a:t>
            </a:fld>
            <a:endParaRPr lang="en-US"/>
          </a:p>
        </p:txBody>
      </p:sp>
    </p:spTree>
    <p:extLst>
      <p:ext uri="{BB962C8B-B14F-4D97-AF65-F5344CB8AC3E}">
        <p14:creationId xmlns:p14="http://schemas.microsoft.com/office/powerpoint/2010/main" val="367854095"/>
      </p:ext>
    </p:extLst>
  </p:cSld>
  <p:clrMapOvr>
    <a:masterClrMapping/>
  </p:clrMapOvr>
  <mc:AlternateContent xmlns:mc="http://schemas.openxmlformats.org/markup-compatibility/2006" xmlns:p14="http://schemas.microsoft.com/office/powerpoint/2010/main">
    <mc:Choice Requires="p14">
      <p:transition spd="slow" p14:dur="2000" advTm="24275"/>
    </mc:Choice>
    <mc:Fallback xmlns="">
      <p:transition spd="slow" advTm="24275"/>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Solar cell for passive Visible Light Sensing</a:t>
            </a:r>
          </a:p>
        </p:txBody>
      </p:sp>
      <p:sp>
        <p:nvSpPr>
          <p:cNvPr id="3" name="Content Placeholder 2"/>
          <p:cNvSpPr>
            <a:spLocks noGrp="1"/>
          </p:cNvSpPr>
          <p:nvPr>
            <p:ph idx="1"/>
          </p:nvPr>
        </p:nvSpPr>
        <p:spPr>
          <a:xfrm>
            <a:off x="758300" y="1588463"/>
            <a:ext cx="10515600" cy="4351338"/>
          </a:xfrm>
        </p:spPr>
        <p:txBody>
          <a:bodyPr/>
          <a:lstStyle/>
          <a:p>
            <a:r>
              <a:rPr lang="en-US" dirty="0">
                <a:latin typeface="+mj-lt"/>
              </a:rPr>
              <a:t>Solar cells passive requires no external power</a:t>
            </a:r>
          </a:p>
          <a:p>
            <a:pPr lvl="1"/>
            <a:r>
              <a:rPr lang="en-US" dirty="0">
                <a:solidFill>
                  <a:srgbClr val="FF0000"/>
                </a:solidFill>
                <a:latin typeface="+mj-lt"/>
              </a:rPr>
              <a:t>Eliminates energy expensive photodiodes and amplifiers</a:t>
            </a:r>
          </a:p>
          <a:p>
            <a:r>
              <a:rPr lang="en-US" dirty="0">
                <a:latin typeface="+mj-lt"/>
              </a:rPr>
              <a:t>Enables energy harvesting to support battery-free operations </a:t>
            </a:r>
          </a:p>
          <a:p>
            <a:r>
              <a:rPr lang="en-US" dirty="0">
                <a:latin typeface="+mj-lt"/>
              </a:rPr>
              <a:t>Operate under diverse light conditions (100 lux to 80k lux )</a:t>
            </a:r>
          </a:p>
          <a:p>
            <a:r>
              <a:rPr lang="en-US" dirty="0">
                <a:latin typeface="+mj-lt"/>
              </a:rPr>
              <a:t>Reduces energy consumed for sensing to zero!</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9932" y="3764132"/>
            <a:ext cx="3093868" cy="3093868"/>
          </a:xfrm>
          <a:prstGeom prst="rect">
            <a:avLst/>
          </a:prstGeom>
        </p:spPr>
      </p:pic>
      <p:sp>
        <p:nvSpPr>
          <p:cNvPr id="7" name="Slide Number Placeholder 6"/>
          <p:cNvSpPr>
            <a:spLocks noGrp="1"/>
          </p:cNvSpPr>
          <p:nvPr>
            <p:ph type="sldNum" sz="quarter" idx="12"/>
          </p:nvPr>
        </p:nvSpPr>
        <p:spPr/>
        <p:txBody>
          <a:bodyPr/>
          <a:lstStyle/>
          <a:p>
            <a:fld id="{B404913F-DF0B-FF42-954B-082342E2B409}" type="slidenum">
              <a:rPr lang="en-US" smtClean="0"/>
              <a:t>75</a:t>
            </a:fld>
            <a:endParaRPr lang="en-US"/>
          </a:p>
        </p:txBody>
      </p:sp>
    </p:spTree>
    <p:extLst>
      <p:ext uri="{BB962C8B-B14F-4D97-AF65-F5344CB8AC3E}">
        <p14:creationId xmlns:p14="http://schemas.microsoft.com/office/powerpoint/2010/main" val="1424912302"/>
      </p:ext>
    </p:extLst>
  </p:cSld>
  <p:clrMapOvr>
    <a:masterClrMapping/>
  </p:clrMapOvr>
  <mc:AlternateContent xmlns:mc="http://schemas.openxmlformats.org/markup-compatibility/2006" xmlns:p14="http://schemas.microsoft.com/office/powerpoint/2010/main">
    <mc:Choice Requires="p14">
      <p:transition spd="slow" p14:dur="2000" advTm="43129"/>
    </mc:Choice>
    <mc:Fallback xmlns="">
      <p:transition spd="slow" advTm="43129"/>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Selecting solar cell for visible light sensing</a:t>
            </a:r>
          </a:p>
        </p:txBody>
      </p:sp>
      <p:sp>
        <p:nvSpPr>
          <p:cNvPr id="3" name="Content Placeholder 2"/>
          <p:cNvSpPr>
            <a:spLocks noGrp="1"/>
          </p:cNvSpPr>
          <p:nvPr>
            <p:ph idx="1"/>
          </p:nvPr>
        </p:nvSpPr>
        <p:spPr/>
        <p:txBody>
          <a:bodyPr/>
          <a:lstStyle/>
          <a:p>
            <a:r>
              <a:rPr lang="en-US" dirty="0">
                <a:latin typeface="+mj-lt"/>
              </a:rPr>
              <a:t>Cast shadow on different types solar cell</a:t>
            </a:r>
          </a:p>
          <a:p>
            <a:r>
              <a:rPr lang="en-US" dirty="0">
                <a:latin typeface="+mj-lt"/>
              </a:rPr>
              <a:t>Indoor light level : 200 lx</a:t>
            </a:r>
          </a:p>
          <a:p>
            <a:r>
              <a:rPr lang="en-US" dirty="0">
                <a:latin typeface="+mj-lt"/>
              </a:rPr>
              <a:t>Shadow causes significant change in SNR for all solar cells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730" y="3723205"/>
            <a:ext cx="6782539" cy="2543452"/>
          </a:xfrm>
          <a:prstGeom prst="rect">
            <a:avLst/>
          </a:prstGeom>
        </p:spPr>
      </p:pic>
      <p:sp>
        <p:nvSpPr>
          <p:cNvPr id="5" name="TextBox 4"/>
          <p:cNvSpPr txBox="1"/>
          <p:nvPr/>
        </p:nvSpPr>
        <p:spPr>
          <a:xfrm>
            <a:off x="3494142" y="6138802"/>
            <a:ext cx="5203714" cy="400110"/>
          </a:xfrm>
          <a:prstGeom prst="rect">
            <a:avLst/>
          </a:prstGeom>
          <a:noFill/>
        </p:spPr>
        <p:txBody>
          <a:bodyPr wrap="square" rtlCol="0">
            <a:spAutoFit/>
          </a:bodyPr>
          <a:lstStyle/>
          <a:p>
            <a:r>
              <a:rPr lang="en-US" sz="2000" dirty="0"/>
              <a:t>Significant change in SNR in presence of shadow</a:t>
            </a:r>
          </a:p>
        </p:txBody>
      </p:sp>
      <p:sp>
        <p:nvSpPr>
          <p:cNvPr id="6" name="Slide Number Placeholder 5"/>
          <p:cNvSpPr>
            <a:spLocks noGrp="1"/>
          </p:cNvSpPr>
          <p:nvPr>
            <p:ph type="sldNum" sz="quarter" idx="12"/>
          </p:nvPr>
        </p:nvSpPr>
        <p:spPr/>
        <p:txBody>
          <a:bodyPr/>
          <a:lstStyle/>
          <a:p>
            <a:fld id="{B404913F-DF0B-FF42-954B-082342E2B409}" type="slidenum">
              <a:rPr lang="en-US" smtClean="0"/>
              <a:t>76</a:t>
            </a:fld>
            <a:endParaRPr lang="en-US"/>
          </a:p>
        </p:txBody>
      </p:sp>
    </p:spTree>
    <p:extLst>
      <p:ext uri="{BB962C8B-B14F-4D97-AF65-F5344CB8AC3E}">
        <p14:creationId xmlns:p14="http://schemas.microsoft.com/office/powerpoint/2010/main" val="1749419069"/>
      </p:ext>
    </p:extLst>
  </p:cSld>
  <p:clrMapOvr>
    <a:masterClrMapping/>
  </p:clrMapOvr>
  <mc:AlternateContent xmlns:mc="http://schemas.openxmlformats.org/markup-compatibility/2006" xmlns:p14="http://schemas.microsoft.com/office/powerpoint/2010/main">
    <mc:Choice Requires="p14">
      <p:transition spd="slow" p14:dur="2000" advTm="53146"/>
    </mc:Choice>
    <mc:Fallback xmlns="">
      <p:transition spd="slow" advTm="53146"/>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Digitizing light signals at µ</a:t>
            </a:r>
            <a:r>
              <a:rPr lang="en-US" dirty="0" err="1">
                <a:latin typeface="+mn-lt"/>
              </a:rPr>
              <a:t>Ws</a:t>
            </a:r>
            <a:r>
              <a:rPr lang="en-US" dirty="0">
                <a:latin typeface="+mn-lt"/>
              </a:rPr>
              <a:t> of power</a:t>
            </a:r>
          </a:p>
        </p:txBody>
      </p:sp>
      <p:sp>
        <p:nvSpPr>
          <p:cNvPr id="3" name="Content Placeholder 2"/>
          <p:cNvSpPr>
            <a:spLocks noGrp="1"/>
          </p:cNvSpPr>
          <p:nvPr>
            <p:ph idx="1"/>
          </p:nvPr>
        </p:nvSpPr>
        <p:spPr/>
        <p:txBody>
          <a:bodyPr/>
          <a:lstStyle/>
          <a:p>
            <a:r>
              <a:rPr lang="en-US" dirty="0">
                <a:latin typeface="+mj-lt"/>
              </a:rPr>
              <a:t>Multibit Analog to digital converters (ADC) are energy expensive</a:t>
            </a:r>
          </a:p>
          <a:p>
            <a:pPr lvl="1"/>
            <a:r>
              <a:rPr lang="en-US" dirty="0">
                <a:latin typeface="+mj-lt"/>
              </a:rPr>
              <a:t>Periodic polling to detect shadow events</a:t>
            </a:r>
          </a:p>
          <a:p>
            <a:pPr lvl="1"/>
            <a:r>
              <a:rPr lang="en-US" dirty="0">
                <a:solidFill>
                  <a:srgbClr val="FF0000"/>
                </a:solidFill>
                <a:latin typeface="+mj-lt"/>
              </a:rPr>
              <a:t>Many sensing applications do not require such high resolution</a:t>
            </a:r>
          </a:p>
          <a:p>
            <a:pPr lvl="1"/>
            <a:endParaRPr lang="en-US" dirty="0">
              <a:latin typeface="+mj-lt"/>
            </a:endParaRPr>
          </a:p>
          <a:p>
            <a:r>
              <a:rPr lang="en-US" dirty="0">
                <a:latin typeface="+mj-lt"/>
              </a:rPr>
              <a:t>Thresholding circuit acts like 1-bit ADC</a:t>
            </a:r>
          </a:p>
          <a:p>
            <a:pPr lvl="1"/>
            <a:r>
              <a:rPr lang="en-US" dirty="0">
                <a:latin typeface="+mj-lt"/>
              </a:rPr>
              <a:t>No polling required, responds to shadow event</a:t>
            </a:r>
          </a:p>
          <a:p>
            <a:pPr lvl="1"/>
            <a:r>
              <a:rPr lang="en-US" dirty="0">
                <a:latin typeface="+mj-lt"/>
              </a:rPr>
              <a:t>Peak power consumption: 0.5 µW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760" y="4930550"/>
            <a:ext cx="5131443" cy="1608362"/>
          </a:xfrm>
          <a:prstGeom prst="rect">
            <a:avLst/>
          </a:prstGeom>
        </p:spPr>
      </p:pic>
      <p:sp>
        <p:nvSpPr>
          <p:cNvPr id="5" name="Slide Number Placeholder 4"/>
          <p:cNvSpPr>
            <a:spLocks noGrp="1"/>
          </p:cNvSpPr>
          <p:nvPr>
            <p:ph type="sldNum" sz="quarter" idx="12"/>
          </p:nvPr>
        </p:nvSpPr>
        <p:spPr/>
        <p:txBody>
          <a:bodyPr/>
          <a:lstStyle/>
          <a:p>
            <a:fld id="{B404913F-DF0B-FF42-954B-082342E2B409}" type="slidenum">
              <a:rPr lang="en-US" smtClean="0"/>
              <a:t>77</a:t>
            </a:fld>
            <a:endParaRPr lang="en-US"/>
          </a:p>
        </p:txBody>
      </p:sp>
    </p:spTree>
    <p:extLst>
      <p:ext uri="{BB962C8B-B14F-4D97-AF65-F5344CB8AC3E}">
        <p14:creationId xmlns:p14="http://schemas.microsoft.com/office/powerpoint/2010/main" val="1570102591"/>
      </p:ext>
    </p:extLst>
  </p:cSld>
  <p:clrMapOvr>
    <a:masterClrMapping/>
  </p:clrMapOvr>
  <mc:AlternateContent xmlns:mc="http://schemas.openxmlformats.org/markup-compatibility/2006" xmlns:p14="http://schemas.microsoft.com/office/powerpoint/2010/main">
    <mc:Choice Requires="p14">
      <p:transition spd="slow" p14:dur="2000" advTm="80456"/>
    </mc:Choice>
    <mc:Fallback xmlns="">
      <p:transition spd="slow" advTm="80456"/>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9C609B1F-DB23-4333-9B1E-2FA489B4F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163" y="2394066"/>
            <a:ext cx="2959452" cy="4196080"/>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0951007E-43D6-40A8-9198-2FBCE33D2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2158" y="2394066"/>
            <a:ext cx="2959452" cy="4196080"/>
          </a:xfrm>
          <a:prstGeom prst="rect">
            <a:avLst/>
          </a:prstGeom>
        </p:spPr>
      </p:pic>
      <p:pic>
        <p:nvPicPr>
          <p:cNvPr id="10" name="Picture 9" descr="A drawing of a face&#10;&#10;Description generated with high confidence">
            <a:extLst>
              <a:ext uri="{FF2B5EF4-FFF2-40B4-BE49-F238E27FC236}">
                <a16:creationId xmlns:a16="http://schemas.microsoft.com/office/drawing/2014/main" id="{5C2701E9-B6DB-4FFD-A3F9-C5D68DEC2A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7235" y="1313057"/>
            <a:ext cx="1214246" cy="1390275"/>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E0AF059F-90ED-4934-AE71-372D5B05CD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7090" y="2394066"/>
            <a:ext cx="2951791" cy="4185218"/>
          </a:xfrm>
          <a:prstGeom prst="rect">
            <a:avLst/>
          </a:prstGeom>
        </p:spPr>
      </p:pic>
      <p:pic>
        <p:nvPicPr>
          <p:cNvPr id="12" name="Picture 11" descr="A picture containing tableware, plate&#10;&#10;Description generated with high confidence">
            <a:extLst>
              <a:ext uri="{FF2B5EF4-FFF2-40B4-BE49-F238E27FC236}">
                <a16:creationId xmlns:a16="http://schemas.microsoft.com/office/drawing/2014/main" id="{DFE219A0-061C-4C7B-BFA0-AE1F59BCEF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3780" y="1463776"/>
            <a:ext cx="1094940" cy="1239555"/>
          </a:xfrm>
          <a:prstGeom prst="rect">
            <a:avLst/>
          </a:prstGeom>
        </p:spPr>
      </p:pic>
      <p:pic>
        <p:nvPicPr>
          <p:cNvPr id="6" name="Picture 5">
            <a:extLst>
              <a:ext uri="{FF2B5EF4-FFF2-40B4-BE49-F238E27FC236}">
                <a16:creationId xmlns:a16="http://schemas.microsoft.com/office/drawing/2014/main" id="{41DE5399-1EC9-481E-B3C0-835BDC1733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0979" y="1248589"/>
            <a:ext cx="759605" cy="1519210"/>
          </a:xfrm>
          <a:prstGeom prst="rect">
            <a:avLst/>
          </a:prstGeom>
        </p:spPr>
      </p:pic>
      <p:sp>
        <p:nvSpPr>
          <p:cNvPr id="11"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Application: Gesture recognition</a:t>
            </a:r>
          </a:p>
        </p:txBody>
      </p:sp>
      <p:sp>
        <p:nvSpPr>
          <p:cNvPr id="2" name="Slide Number Placeholder 1"/>
          <p:cNvSpPr>
            <a:spLocks noGrp="1"/>
          </p:cNvSpPr>
          <p:nvPr>
            <p:ph type="sldNum" sz="quarter" idx="12"/>
          </p:nvPr>
        </p:nvSpPr>
        <p:spPr/>
        <p:txBody>
          <a:bodyPr/>
          <a:lstStyle/>
          <a:p>
            <a:fld id="{B404913F-DF0B-FF42-954B-082342E2B409}" type="slidenum">
              <a:rPr lang="en-US" smtClean="0"/>
              <a:t>78</a:t>
            </a:fld>
            <a:endParaRPr lang="en-US"/>
          </a:p>
        </p:txBody>
      </p:sp>
    </p:spTree>
    <p:extLst>
      <p:ext uri="{BB962C8B-B14F-4D97-AF65-F5344CB8AC3E}">
        <p14:creationId xmlns:p14="http://schemas.microsoft.com/office/powerpoint/2010/main" val="302058478"/>
      </p:ext>
    </p:extLst>
  </p:cSld>
  <p:clrMapOvr>
    <a:masterClrMapping/>
  </p:clrMapOvr>
  <mc:AlternateContent xmlns:mc="http://schemas.openxmlformats.org/markup-compatibility/2006" xmlns:p14="http://schemas.microsoft.com/office/powerpoint/2010/main">
    <mc:Choice Requires="p14">
      <p:transition spd="slow" p14:dur="2000" advTm="62398"/>
    </mc:Choice>
    <mc:Fallback xmlns="">
      <p:transition spd="slow" advTm="62398"/>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Demo </a:t>
            </a:r>
            <a:r>
              <a:rPr lang="mr-IN" dirty="0">
                <a:latin typeface="+mn-lt"/>
              </a:rPr>
              <a:t>–</a:t>
            </a:r>
            <a:r>
              <a:rPr lang="en-US" dirty="0">
                <a:latin typeface="+mn-lt"/>
              </a:rPr>
              <a:t> Gesture recognition </a:t>
            </a:r>
          </a:p>
        </p:txBody>
      </p:sp>
      <p:sp>
        <p:nvSpPr>
          <p:cNvPr id="3" name="Content Placeholder 2"/>
          <p:cNvSpPr>
            <a:spLocks noGrp="1"/>
          </p:cNvSpPr>
          <p:nvPr>
            <p:ph idx="1"/>
          </p:nvPr>
        </p:nvSpPr>
        <p:spPr/>
        <p:txBody>
          <a:bodyPr/>
          <a:lstStyle/>
          <a:p>
            <a:r>
              <a:rPr lang="en-US" dirty="0"/>
              <a:t>Shift ambient FM station to transmit shadow event</a:t>
            </a:r>
          </a:p>
          <a:p>
            <a:endParaRPr lang="en-US" dirty="0"/>
          </a:p>
        </p:txBody>
      </p:sp>
      <p:sp>
        <p:nvSpPr>
          <p:cNvPr id="4" name="Slide Number Placeholder 3"/>
          <p:cNvSpPr>
            <a:spLocks noGrp="1"/>
          </p:cNvSpPr>
          <p:nvPr>
            <p:ph type="sldNum" sz="quarter" idx="12"/>
          </p:nvPr>
        </p:nvSpPr>
        <p:spPr/>
        <p:txBody>
          <a:bodyPr/>
          <a:lstStyle/>
          <a:p>
            <a:fld id="{B404913F-DF0B-FF42-954B-082342E2B409}" type="slidenum">
              <a:rPr lang="en-US" smtClean="0"/>
              <a:t>79</a:t>
            </a:fld>
            <a:endParaRPr lang="en-US"/>
          </a:p>
        </p:txBody>
      </p:sp>
      <p:pic>
        <p:nvPicPr>
          <p:cNvPr id="5" name="dem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1315" y="2455125"/>
            <a:ext cx="7584622" cy="4266350"/>
          </a:xfrm>
          <a:prstGeom prst="rect">
            <a:avLst/>
          </a:prstGeom>
        </p:spPr>
      </p:pic>
    </p:spTree>
    <p:extLst>
      <p:ext uri="{BB962C8B-B14F-4D97-AF65-F5344CB8AC3E}">
        <p14:creationId xmlns:p14="http://schemas.microsoft.com/office/powerpoint/2010/main" val="575896368"/>
      </p:ext>
    </p:extLst>
  </p:cSld>
  <p:clrMapOvr>
    <a:masterClrMapping/>
  </p:clrMapOvr>
  <mc:AlternateContent xmlns:mc="http://schemas.openxmlformats.org/markup-compatibility/2006" xmlns:p14="http://schemas.microsoft.com/office/powerpoint/2010/main">
    <mc:Choice Requires="p14">
      <p:transition spd="slow" p14:dur="2000" advTm="77489"/>
    </mc:Choice>
    <mc:Fallback xmlns="">
      <p:transition spd="slow" advTm="7748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extLst>
    <p:ext uri="{E180D4A7-C9FB-4DFB-919C-405C955672EB}">
      <p14:showEvtLst xmlns:p14="http://schemas.microsoft.com/office/powerpoint/2010/main">
        <p14:playEvt time="37824" objId="5"/>
        <p14:stopEvt time="66940" objId="5"/>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093" y="365125"/>
            <a:ext cx="11665907" cy="1325563"/>
          </a:xfrm>
        </p:spPr>
        <p:txBody>
          <a:bodyPr>
            <a:noAutofit/>
          </a:bodyPr>
          <a:lstStyle/>
          <a:p>
            <a:r>
              <a:rPr lang="en-US" dirty="0">
                <a:latin typeface="+mn-lt"/>
              </a:rPr>
              <a:t>Sensing, Computing and Wireless Communication</a:t>
            </a:r>
          </a:p>
        </p:txBody>
      </p:sp>
      <p:sp>
        <p:nvSpPr>
          <p:cNvPr id="3" name="Content Placeholder 2"/>
          <p:cNvSpPr>
            <a:spLocks noGrp="1"/>
          </p:cNvSpPr>
          <p:nvPr>
            <p:ph idx="1"/>
          </p:nvPr>
        </p:nvSpPr>
        <p:spPr>
          <a:xfrm>
            <a:off x="838199" y="1690687"/>
            <a:ext cx="11187023" cy="2277463"/>
          </a:xfrm>
        </p:spPr>
        <p:txBody>
          <a:bodyPr>
            <a:noAutofit/>
          </a:bodyPr>
          <a:lstStyle/>
          <a:p>
            <a:r>
              <a:rPr lang="en-US" dirty="0">
                <a:latin typeface="+mj-lt"/>
              </a:rPr>
              <a:t>IoT device performs (primarily) three tasks: Sensing, Computing and </a:t>
            </a:r>
            <a:r>
              <a:rPr lang="en-US" b="1" dirty="0">
                <a:latin typeface="+mj-lt"/>
              </a:rPr>
              <a:t>Wireless Communication</a:t>
            </a:r>
          </a:p>
        </p:txBody>
      </p:sp>
      <p:sp>
        <p:nvSpPr>
          <p:cNvPr id="8" name="Slide Number Placeholder 7">
            <a:extLst>
              <a:ext uri="{FF2B5EF4-FFF2-40B4-BE49-F238E27FC236}">
                <a16:creationId xmlns:a16="http://schemas.microsoft.com/office/drawing/2014/main" id="{99C849B0-72BC-4817-AF25-0FCA56A53141}"/>
              </a:ext>
            </a:extLst>
          </p:cNvPr>
          <p:cNvSpPr>
            <a:spLocks noGrp="1"/>
          </p:cNvSpPr>
          <p:nvPr>
            <p:ph type="sldNum" sz="quarter" idx="12"/>
          </p:nvPr>
        </p:nvSpPr>
        <p:spPr/>
        <p:txBody>
          <a:bodyPr/>
          <a:lstStyle/>
          <a:p>
            <a:fld id="{687B7451-1438-CB4A-8106-82A64F1C7D7B}" type="slidenum">
              <a:rPr lang="sv-SE" smtClean="0"/>
              <a:t>8</a:t>
            </a:fld>
            <a:endParaRPr lang="sv-SE" dirty="0"/>
          </a:p>
        </p:txBody>
      </p:sp>
      <p:pic>
        <p:nvPicPr>
          <p:cNvPr id="9" name="Picture 8" descr="Diagram&#10;&#10;Description automatically generated">
            <a:extLst>
              <a:ext uri="{FF2B5EF4-FFF2-40B4-BE49-F238E27FC236}">
                <a16:creationId xmlns:a16="http://schemas.microsoft.com/office/drawing/2014/main" id="{D3565A85-EE49-0975-B785-64AF1B62BA6B}"/>
              </a:ext>
            </a:extLst>
          </p:cNvPr>
          <p:cNvPicPr>
            <a:picLocks noChangeAspect="1"/>
          </p:cNvPicPr>
          <p:nvPr/>
        </p:nvPicPr>
        <p:blipFill>
          <a:blip r:embed="rId3"/>
          <a:stretch>
            <a:fillRect/>
          </a:stretch>
        </p:blipFill>
        <p:spPr>
          <a:xfrm>
            <a:off x="1370214" y="3429000"/>
            <a:ext cx="9346031" cy="1695238"/>
          </a:xfrm>
          <a:prstGeom prst="rect">
            <a:avLst/>
          </a:prstGeom>
        </p:spPr>
      </p:pic>
      <p:sp>
        <p:nvSpPr>
          <p:cNvPr id="4" name="Footer Placeholder 1">
            <a:extLst>
              <a:ext uri="{FF2B5EF4-FFF2-40B4-BE49-F238E27FC236}">
                <a16:creationId xmlns:a16="http://schemas.microsoft.com/office/drawing/2014/main" id="{55F883AB-946C-ED6E-2A99-A4E35B313CD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642220020"/>
      </p:ext>
    </p:extLst>
  </p:cSld>
  <p:clrMapOvr>
    <a:masterClrMapping/>
  </p:clrMapOvr>
  <mc:AlternateContent xmlns:mc="http://schemas.openxmlformats.org/markup-compatibility/2006" xmlns:p14="http://schemas.microsoft.com/office/powerpoint/2010/main">
    <mc:Choice Requires="p14">
      <p:transition spd="slow" p14:dur="2000" advTm="32822"/>
    </mc:Choice>
    <mc:Fallback xmlns="">
      <p:transition spd="slow" advTm="32822"/>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3352234"/>
          </a:xfrm>
        </p:spPr>
        <p:txBody>
          <a:bodyPr>
            <a:normAutofit lnSpcReduction="10000"/>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Unit: dB and dBm</a:t>
            </a:r>
          </a:p>
          <a:p>
            <a:pPr marL="514350" indent="-514350">
              <a:buAutoNum type="arabicPeriod"/>
            </a:pPr>
            <a:r>
              <a:rPr lang="en-US" dirty="0">
                <a:latin typeface="+mj-lt"/>
              </a:rPr>
              <a:t>Overview of sensing modalities: active vs passive</a:t>
            </a:r>
          </a:p>
          <a:p>
            <a:pPr marL="514350" indent="-514350">
              <a:buAutoNum type="arabicPeriod"/>
            </a:pPr>
            <a:r>
              <a:rPr lang="en-US" dirty="0">
                <a:latin typeface="+mj-lt"/>
              </a:rPr>
              <a:t>Active sensing: LIDAR and Ultrasound</a:t>
            </a:r>
          </a:p>
          <a:p>
            <a:pPr marL="514350" indent="-514350">
              <a:buAutoNum type="arabicPeriod"/>
            </a:pPr>
            <a:r>
              <a:rPr lang="en-US" dirty="0">
                <a:latin typeface="+mj-lt"/>
              </a:rPr>
              <a:t>Passive sensing</a:t>
            </a:r>
          </a:p>
          <a:p>
            <a:pPr marL="514350" indent="-514350">
              <a:buAutoNum type="arabicPeriod"/>
            </a:pPr>
            <a:r>
              <a:rPr lang="en-US" b="1" dirty="0"/>
              <a:t>Platforms</a:t>
            </a:r>
          </a:p>
          <a:p>
            <a:pPr marL="514350" indent="-514350">
              <a:buAutoNum type="arabicPeriod"/>
            </a:pPr>
            <a:r>
              <a:rPr lang="en-US" dirty="0">
                <a:latin typeface="+mj-lt"/>
              </a:rPr>
              <a:t>Calculating Battery-life</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80</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26087823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799" y="3060542"/>
            <a:ext cx="10212002" cy="1178305"/>
          </a:xfrm>
        </p:spPr>
        <p:txBody>
          <a:bodyPr>
            <a:normAutofit/>
          </a:bodyPr>
          <a:lstStyle/>
          <a:p>
            <a:pPr marL="0" indent="0" algn="ctr">
              <a:buNone/>
            </a:pPr>
            <a:r>
              <a:rPr lang="en-US" sz="4800" dirty="0"/>
              <a:t>Platforms</a:t>
            </a: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6019653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4EDF-564C-4FA3-B860-2BB445CF044B}"/>
              </a:ext>
            </a:extLst>
          </p:cNvPr>
          <p:cNvSpPr>
            <a:spLocks noGrp="1"/>
          </p:cNvSpPr>
          <p:nvPr>
            <p:ph type="title"/>
          </p:nvPr>
        </p:nvSpPr>
        <p:spPr/>
        <p:txBody>
          <a:bodyPr/>
          <a:lstStyle/>
          <a:p>
            <a:r>
              <a:rPr lang="en-US" dirty="0"/>
              <a:t>Sensing Reading and Processing</a:t>
            </a:r>
            <a:endParaRPr lang="en-SG" dirty="0"/>
          </a:p>
        </p:txBody>
      </p:sp>
      <p:sp>
        <p:nvSpPr>
          <p:cNvPr id="3" name="Content Placeholder 2">
            <a:extLst>
              <a:ext uri="{FF2B5EF4-FFF2-40B4-BE49-F238E27FC236}">
                <a16:creationId xmlns:a16="http://schemas.microsoft.com/office/drawing/2014/main" id="{696C9875-379D-400E-9BB3-CAC63570F41E}"/>
              </a:ext>
            </a:extLst>
          </p:cNvPr>
          <p:cNvSpPr>
            <a:spLocks noGrp="1"/>
          </p:cNvSpPr>
          <p:nvPr>
            <p:ph idx="1"/>
          </p:nvPr>
        </p:nvSpPr>
        <p:spPr>
          <a:xfrm>
            <a:off x="1219200" y="1428750"/>
            <a:ext cx="10055258" cy="4743450"/>
          </a:xfrm>
        </p:spPr>
        <p:txBody>
          <a:bodyPr/>
          <a:lstStyle/>
          <a:p>
            <a:r>
              <a:rPr lang="en-US" sz="2400" dirty="0">
                <a:latin typeface="+mj-lt"/>
              </a:rPr>
              <a:t>Sensor data reading tends to be noisy, you need to “clean” the data before use</a:t>
            </a:r>
          </a:p>
          <a:p>
            <a:r>
              <a:rPr lang="en-US" sz="2400" dirty="0">
                <a:latin typeface="+mj-lt"/>
              </a:rPr>
              <a:t>Some advice for processing sensor readings:</a:t>
            </a:r>
          </a:p>
          <a:p>
            <a:pPr lvl="1"/>
            <a:r>
              <a:rPr lang="en-US" sz="2400" dirty="0">
                <a:latin typeface="+mj-lt"/>
              </a:rPr>
              <a:t>Take note of the “highest” sampling rate supported by the device, higher does not always means better</a:t>
            </a:r>
          </a:p>
          <a:p>
            <a:pPr lvl="1"/>
            <a:r>
              <a:rPr lang="en-US" sz="2400" dirty="0" err="1">
                <a:latin typeface="+mj-lt"/>
              </a:rPr>
              <a:t>Printf</a:t>
            </a:r>
            <a:r>
              <a:rPr lang="en-US" sz="2400" dirty="0">
                <a:latin typeface="+mj-lt"/>
              </a:rPr>
              <a:t> are good for debugging, but too much I/O can slow down the processing significantly</a:t>
            </a:r>
          </a:p>
          <a:p>
            <a:pPr lvl="1"/>
            <a:r>
              <a:rPr lang="en-US" sz="2400" dirty="0">
                <a:latin typeface="+mj-lt"/>
              </a:rPr>
              <a:t>Some smoothing/averaging can be useful (low pass filter)</a:t>
            </a:r>
          </a:p>
          <a:p>
            <a:pPr lvl="1"/>
            <a:r>
              <a:rPr lang="en-US" sz="2400" dirty="0">
                <a:latin typeface="+mj-lt"/>
              </a:rPr>
              <a:t>Do not rely your decision only on a small number of samples </a:t>
            </a:r>
          </a:p>
          <a:p>
            <a:pPr lvl="1"/>
            <a:endParaRPr lang="en-SG" dirty="0"/>
          </a:p>
        </p:txBody>
      </p:sp>
      <p:sp>
        <p:nvSpPr>
          <p:cNvPr id="4" name="Slide Number Placeholder 3">
            <a:extLst>
              <a:ext uri="{FF2B5EF4-FFF2-40B4-BE49-F238E27FC236}">
                <a16:creationId xmlns:a16="http://schemas.microsoft.com/office/drawing/2014/main" id="{5D0342EA-F112-4397-97AE-44737BC2776A}"/>
              </a:ext>
            </a:extLst>
          </p:cNvPr>
          <p:cNvSpPr>
            <a:spLocks noGrp="1"/>
          </p:cNvSpPr>
          <p:nvPr>
            <p:ph type="sldNum" sz="quarter" idx="12"/>
          </p:nvPr>
        </p:nvSpPr>
        <p:spPr/>
        <p:txBody>
          <a:bodyPr/>
          <a:lstStyle/>
          <a:p>
            <a:fld id="{5C6FAEEE-D619-4E65-A0EF-E650D0B3166A}" type="slidenum">
              <a:rPr lang="en-US" smtClean="0"/>
              <a:t>82</a:t>
            </a:fld>
            <a:endParaRPr lang="en-US"/>
          </a:p>
        </p:txBody>
      </p:sp>
    </p:spTree>
    <p:extLst>
      <p:ext uri="{BB962C8B-B14F-4D97-AF65-F5344CB8AC3E}">
        <p14:creationId xmlns:p14="http://schemas.microsoft.com/office/powerpoint/2010/main" val="30065062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F1A05-509A-4C26-8B75-AF226BC0D996}"/>
              </a:ext>
            </a:extLst>
          </p:cNvPr>
          <p:cNvSpPr>
            <a:spLocks noGrp="1"/>
          </p:cNvSpPr>
          <p:nvPr>
            <p:ph type="title"/>
          </p:nvPr>
        </p:nvSpPr>
        <p:spPr>
          <a:xfrm>
            <a:off x="887506" y="443233"/>
            <a:ext cx="9767047" cy="740108"/>
          </a:xfrm>
        </p:spPr>
        <p:txBody>
          <a:bodyPr/>
          <a:lstStyle/>
          <a:p>
            <a:r>
              <a:rPr lang="en-SG" dirty="0"/>
              <a:t>Sensors on </a:t>
            </a:r>
            <a:r>
              <a:rPr lang="en-SG" dirty="0" err="1"/>
              <a:t>SensorTag</a:t>
            </a:r>
            <a:r>
              <a:rPr lang="en-SG" dirty="0"/>
              <a:t> (CC2650)</a:t>
            </a:r>
          </a:p>
        </p:txBody>
      </p:sp>
      <p:sp>
        <p:nvSpPr>
          <p:cNvPr id="3" name="Content Placeholder 2">
            <a:extLst>
              <a:ext uri="{FF2B5EF4-FFF2-40B4-BE49-F238E27FC236}">
                <a16:creationId xmlns:a16="http://schemas.microsoft.com/office/drawing/2014/main" id="{34DA3F46-CE82-4EBC-933B-938D04DE769B}"/>
              </a:ext>
            </a:extLst>
          </p:cNvPr>
          <p:cNvSpPr>
            <a:spLocks noGrp="1"/>
          </p:cNvSpPr>
          <p:nvPr>
            <p:ph idx="1"/>
          </p:nvPr>
        </p:nvSpPr>
        <p:spPr>
          <a:xfrm>
            <a:off x="887506" y="1479175"/>
            <a:ext cx="10085294" cy="4679578"/>
          </a:xfrm>
        </p:spPr>
        <p:txBody>
          <a:bodyPr>
            <a:normAutofit/>
          </a:bodyPr>
          <a:lstStyle/>
          <a:p>
            <a:r>
              <a:rPr lang="en-US" sz="2400" dirty="0" err="1">
                <a:latin typeface="+mj-lt"/>
              </a:rPr>
              <a:t>Invensense</a:t>
            </a:r>
            <a:r>
              <a:rPr lang="en-US" sz="2400" dirty="0">
                <a:latin typeface="+mj-lt"/>
              </a:rPr>
              <a:t> 9-axis IMU Sensor (MPU-9250): </a:t>
            </a:r>
          </a:p>
          <a:p>
            <a:pPr lvl="1"/>
            <a:r>
              <a:rPr lang="en-US" sz="2400" b="1" u="sng" dirty="0">
                <a:latin typeface="+mj-lt"/>
              </a:rPr>
              <a:t>Gyroscope</a:t>
            </a:r>
            <a:r>
              <a:rPr lang="en-US" sz="2400" dirty="0">
                <a:latin typeface="+mj-lt"/>
              </a:rPr>
              <a:t>: </a:t>
            </a:r>
            <a:r>
              <a:rPr lang="en-US" sz="2400" i="0" dirty="0">
                <a:latin typeface="+mj-lt"/>
              </a:rPr>
              <a:t>detect  rotation about the X-, Y-, Z- axis in degrees per second (</a:t>
            </a:r>
            <a:r>
              <a:rPr lang="en-US" sz="2400" i="0" dirty="0" err="1">
                <a:latin typeface="+mj-lt"/>
              </a:rPr>
              <a:t>dps</a:t>
            </a:r>
            <a:r>
              <a:rPr lang="en-US" sz="2400" i="0" dirty="0">
                <a:latin typeface="+mj-lt"/>
              </a:rPr>
              <a:t>)</a:t>
            </a:r>
          </a:p>
          <a:p>
            <a:pPr lvl="1"/>
            <a:r>
              <a:rPr lang="en-US" sz="2400" b="1" u="sng" dirty="0">
                <a:latin typeface="+mj-lt"/>
              </a:rPr>
              <a:t>Accelerometer</a:t>
            </a:r>
            <a:r>
              <a:rPr lang="en-US" sz="2400" dirty="0">
                <a:latin typeface="+mj-lt"/>
              </a:rPr>
              <a:t>: </a:t>
            </a:r>
            <a:r>
              <a:rPr lang="en-US" sz="2400" i="0" dirty="0">
                <a:latin typeface="+mj-lt"/>
              </a:rPr>
              <a:t>output for 3-axis in g, when placed on a flat surface, will output </a:t>
            </a:r>
            <a:r>
              <a:rPr lang="en-US" sz="2400" b="1" i="0" u="sng" dirty="0">
                <a:latin typeface="+mj-lt"/>
              </a:rPr>
              <a:t>0g</a:t>
            </a:r>
            <a:r>
              <a:rPr lang="en-US" sz="2400" i="0" dirty="0">
                <a:latin typeface="+mj-lt"/>
              </a:rPr>
              <a:t> and the X and Y and </a:t>
            </a:r>
            <a:r>
              <a:rPr lang="en-US" sz="2400" b="1" i="0" u="sng" dirty="0">
                <a:latin typeface="+mj-lt"/>
              </a:rPr>
              <a:t>1g</a:t>
            </a:r>
            <a:r>
              <a:rPr lang="en-US" sz="2400" i="0" dirty="0">
                <a:latin typeface="+mj-lt"/>
              </a:rPr>
              <a:t> on Z</a:t>
            </a:r>
          </a:p>
          <a:p>
            <a:pPr lvl="1"/>
            <a:r>
              <a:rPr lang="en-US" sz="2400" b="1" u="sng" dirty="0">
                <a:latin typeface="+mj-lt"/>
              </a:rPr>
              <a:t>Magnetometer</a:t>
            </a:r>
            <a:r>
              <a:rPr lang="en-US" sz="2400" i="0" dirty="0">
                <a:latin typeface="+mj-lt"/>
              </a:rPr>
              <a:t>: detect terrestrial magnetism in 3-axis, unit in </a:t>
            </a:r>
            <a:r>
              <a:rPr lang="en-US" sz="2400" b="1" u="sng" dirty="0" err="1">
                <a:latin typeface="+mj-lt"/>
              </a:rPr>
              <a:t>mT</a:t>
            </a:r>
            <a:endParaRPr lang="en-US" sz="2400" b="1" u="sng" dirty="0">
              <a:latin typeface="+mj-lt"/>
            </a:endParaRPr>
          </a:p>
          <a:p>
            <a:pPr lvl="1"/>
            <a:r>
              <a:rPr lang="en-US" sz="2400" dirty="0">
                <a:latin typeface="+mj-lt"/>
              </a:rPr>
              <a:t>Applications: </a:t>
            </a:r>
          </a:p>
          <a:p>
            <a:pPr lvl="2"/>
            <a:r>
              <a:rPr lang="en-US" sz="2400" dirty="0">
                <a:latin typeface="+mj-lt"/>
              </a:rPr>
              <a:t>Localization, dead reckoning</a:t>
            </a:r>
          </a:p>
          <a:p>
            <a:pPr lvl="2"/>
            <a:r>
              <a:rPr lang="en-US" sz="2400" dirty="0">
                <a:latin typeface="+mj-lt"/>
              </a:rPr>
              <a:t>Motion detection, gaming</a:t>
            </a:r>
          </a:p>
          <a:p>
            <a:pPr lvl="2"/>
            <a:r>
              <a:rPr lang="en-US" sz="2400" dirty="0">
                <a:latin typeface="+mj-lt"/>
              </a:rPr>
              <a:t>Health and Fitness</a:t>
            </a:r>
          </a:p>
        </p:txBody>
      </p:sp>
      <p:sp>
        <p:nvSpPr>
          <p:cNvPr id="4" name="Slide Number Placeholder 3">
            <a:extLst>
              <a:ext uri="{FF2B5EF4-FFF2-40B4-BE49-F238E27FC236}">
                <a16:creationId xmlns:a16="http://schemas.microsoft.com/office/drawing/2014/main" id="{30FB99F8-B1CB-47FD-85EB-491A018B291E}"/>
              </a:ext>
            </a:extLst>
          </p:cNvPr>
          <p:cNvSpPr>
            <a:spLocks noGrp="1"/>
          </p:cNvSpPr>
          <p:nvPr>
            <p:ph type="sldNum" sz="quarter" idx="12"/>
          </p:nvPr>
        </p:nvSpPr>
        <p:spPr/>
        <p:txBody>
          <a:bodyPr/>
          <a:lstStyle/>
          <a:p>
            <a:fld id="{5C6FAEEE-D619-4E65-A0EF-E650D0B3166A}" type="slidenum">
              <a:rPr lang="en-US" smtClean="0"/>
              <a:t>83</a:t>
            </a:fld>
            <a:endParaRPr lang="en-US"/>
          </a:p>
        </p:txBody>
      </p:sp>
    </p:spTree>
    <p:extLst>
      <p:ext uri="{BB962C8B-B14F-4D97-AF65-F5344CB8AC3E}">
        <p14:creationId xmlns:p14="http://schemas.microsoft.com/office/powerpoint/2010/main" val="235842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F1A05-509A-4C26-8B75-AF226BC0D996}"/>
              </a:ext>
            </a:extLst>
          </p:cNvPr>
          <p:cNvSpPr>
            <a:spLocks noGrp="1"/>
          </p:cNvSpPr>
          <p:nvPr>
            <p:ph type="title"/>
          </p:nvPr>
        </p:nvSpPr>
        <p:spPr>
          <a:xfrm>
            <a:off x="887506" y="443233"/>
            <a:ext cx="9767047" cy="740108"/>
          </a:xfrm>
        </p:spPr>
        <p:txBody>
          <a:bodyPr/>
          <a:lstStyle/>
          <a:p>
            <a:r>
              <a:rPr lang="en-SG" dirty="0"/>
              <a:t>Sensors  on </a:t>
            </a:r>
            <a:r>
              <a:rPr lang="en-SG" dirty="0" err="1"/>
              <a:t>SensorTag</a:t>
            </a:r>
            <a:r>
              <a:rPr lang="en-SG" dirty="0"/>
              <a:t> (CC2650)</a:t>
            </a:r>
          </a:p>
        </p:txBody>
      </p:sp>
      <p:sp>
        <p:nvSpPr>
          <p:cNvPr id="3" name="Content Placeholder 2">
            <a:extLst>
              <a:ext uri="{FF2B5EF4-FFF2-40B4-BE49-F238E27FC236}">
                <a16:creationId xmlns:a16="http://schemas.microsoft.com/office/drawing/2014/main" id="{34DA3F46-CE82-4EBC-933B-938D04DE769B}"/>
              </a:ext>
            </a:extLst>
          </p:cNvPr>
          <p:cNvSpPr>
            <a:spLocks noGrp="1"/>
          </p:cNvSpPr>
          <p:nvPr>
            <p:ph idx="1"/>
          </p:nvPr>
        </p:nvSpPr>
        <p:spPr>
          <a:xfrm>
            <a:off x="652182" y="1219200"/>
            <a:ext cx="10416846" cy="5065059"/>
          </a:xfrm>
        </p:spPr>
        <p:txBody>
          <a:bodyPr>
            <a:normAutofit lnSpcReduction="10000"/>
          </a:bodyPr>
          <a:lstStyle/>
          <a:p>
            <a:r>
              <a:rPr lang="en-US" dirty="0">
                <a:latin typeface="+mj-lt"/>
              </a:rPr>
              <a:t>TI Ambient Light Sensor (OPT3001)</a:t>
            </a:r>
          </a:p>
          <a:p>
            <a:pPr lvl="1"/>
            <a:r>
              <a:rPr lang="en-US" dirty="0">
                <a:latin typeface="+mj-lt"/>
              </a:rPr>
              <a:t>Measures intensity of visible light, measurement in </a:t>
            </a:r>
            <a:r>
              <a:rPr lang="en-US" b="1" u="sng" dirty="0">
                <a:latin typeface="+mj-lt"/>
              </a:rPr>
              <a:t>lux</a:t>
            </a:r>
          </a:p>
          <a:p>
            <a:pPr lvl="1"/>
            <a:r>
              <a:rPr lang="en-US" dirty="0">
                <a:latin typeface="+mj-lt"/>
              </a:rPr>
              <a:t>Applications</a:t>
            </a:r>
          </a:p>
          <a:p>
            <a:pPr lvl="2"/>
            <a:r>
              <a:rPr lang="en-US" dirty="0">
                <a:latin typeface="+mj-lt"/>
              </a:rPr>
              <a:t>Light Control Systems</a:t>
            </a:r>
          </a:p>
          <a:p>
            <a:pPr lvl="2"/>
            <a:r>
              <a:rPr lang="en-US" dirty="0">
                <a:latin typeface="+mj-lt"/>
              </a:rPr>
              <a:t>Backlight Control</a:t>
            </a:r>
          </a:p>
          <a:p>
            <a:pPr lvl="2"/>
            <a:r>
              <a:rPr lang="en-US" dirty="0">
                <a:latin typeface="+mj-lt"/>
              </a:rPr>
              <a:t>Home Automation</a:t>
            </a:r>
          </a:p>
          <a:p>
            <a:pPr lvl="2"/>
            <a:r>
              <a:rPr lang="en-US" dirty="0">
                <a:latin typeface="+mj-lt"/>
              </a:rPr>
              <a:t>Cameras</a:t>
            </a:r>
          </a:p>
          <a:p>
            <a:r>
              <a:rPr lang="en-US" dirty="0">
                <a:latin typeface="+mj-lt"/>
              </a:rPr>
              <a:t>Bosch Altimeter/Pressure Sensor (BMP280)</a:t>
            </a:r>
          </a:p>
          <a:p>
            <a:pPr lvl="1"/>
            <a:r>
              <a:rPr lang="en-US" dirty="0">
                <a:latin typeface="+mj-lt"/>
              </a:rPr>
              <a:t>Measures barometric pressure in </a:t>
            </a:r>
            <a:r>
              <a:rPr lang="en-US" dirty="0" err="1">
                <a:latin typeface="+mj-lt"/>
              </a:rPr>
              <a:t>hPa</a:t>
            </a:r>
            <a:r>
              <a:rPr lang="en-US" dirty="0">
                <a:latin typeface="+mj-lt"/>
              </a:rPr>
              <a:t> (~millibar)</a:t>
            </a:r>
          </a:p>
          <a:p>
            <a:pPr lvl="1"/>
            <a:r>
              <a:rPr lang="en-US" dirty="0">
                <a:latin typeface="+mj-lt"/>
              </a:rPr>
              <a:t>Applications</a:t>
            </a:r>
          </a:p>
          <a:p>
            <a:pPr lvl="2"/>
            <a:r>
              <a:rPr lang="en-US" dirty="0">
                <a:latin typeface="+mj-lt"/>
              </a:rPr>
              <a:t>Enhance GPS</a:t>
            </a:r>
          </a:p>
          <a:p>
            <a:pPr lvl="2"/>
            <a:r>
              <a:rPr lang="en-US" dirty="0">
                <a:latin typeface="+mj-lt"/>
              </a:rPr>
              <a:t>Outdoor Navigation</a:t>
            </a:r>
          </a:p>
          <a:p>
            <a:pPr lvl="2"/>
            <a:r>
              <a:rPr lang="en-US" dirty="0">
                <a:latin typeface="+mj-lt"/>
              </a:rPr>
              <a:t>Indoor Navigation</a:t>
            </a:r>
          </a:p>
          <a:p>
            <a:pPr lvl="2"/>
            <a:r>
              <a:rPr lang="en-US" dirty="0">
                <a:latin typeface="+mj-lt"/>
              </a:rPr>
              <a:t>Weather Forecast</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0FB99F8-B1CB-47FD-85EB-491A018B291E}"/>
              </a:ext>
            </a:extLst>
          </p:cNvPr>
          <p:cNvSpPr>
            <a:spLocks noGrp="1"/>
          </p:cNvSpPr>
          <p:nvPr>
            <p:ph type="sldNum" sz="quarter" idx="12"/>
          </p:nvPr>
        </p:nvSpPr>
        <p:spPr/>
        <p:txBody>
          <a:bodyPr/>
          <a:lstStyle/>
          <a:p>
            <a:fld id="{5C6FAEEE-D619-4E65-A0EF-E650D0B3166A}" type="slidenum">
              <a:rPr lang="en-US" smtClean="0"/>
              <a:t>84</a:t>
            </a:fld>
            <a:endParaRPr lang="en-US"/>
          </a:p>
        </p:txBody>
      </p:sp>
    </p:spTree>
    <p:extLst>
      <p:ext uri="{BB962C8B-B14F-4D97-AF65-F5344CB8AC3E}">
        <p14:creationId xmlns:p14="http://schemas.microsoft.com/office/powerpoint/2010/main" val="318399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2657" y="1368796"/>
            <a:ext cx="11619255" cy="4257102"/>
          </a:xfrm>
        </p:spPr>
      </p:pic>
      <p:sp>
        <p:nvSpPr>
          <p:cNvPr id="4" name="Slide Number Placeholder 3"/>
          <p:cNvSpPr>
            <a:spLocks noGrp="1"/>
          </p:cNvSpPr>
          <p:nvPr>
            <p:ph type="sldNum" sz="quarter" idx="12"/>
          </p:nvPr>
        </p:nvSpPr>
        <p:spPr/>
        <p:txBody>
          <a:bodyPr/>
          <a:lstStyle/>
          <a:p>
            <a:fld id="{5C6FAEEE-D619-4E65-A0EF-E650D0B3166A}" type="slidenum">
              <a:rPr lang="en-US" smtClean="0"/>
              <a:t>85</a:t>
            </a:fld>
            <a:endParaRPr lang="en-US"/>
          </a:p>
        </p:txBody>
      </p:sp>
      <p:sp>
        <p:nvSpPr>
          <p:cNvPr id="2" name="Title 1">
            <a:extLst>
              <a:ext uri="{FF2B5EF4-FFF2-40B4-BE49-F238E27FC236}">
                <a16:creationId xmlns:a16="http://schemas.microsoft.com/office/drawing/2014/main" id="{C2B9EB28-9C79-2B8C-5A5E-FE9CEE4703FA}"/>
              </a:ext>
            </a:extLst>
          </p:cNvPr>
          <p:cNvSpPr>
            <a:spLocks noGrp="1"/>
          </p:cNvSpPr>
          <p:nvPr>
            <p:ph type="title"/>
          </p:nvPr>
        </p:nvSpPr>
        <p:spPr>
          <a:xfrm>
            <a:off x="887506" y="443233"/>
            <a:ext cx="9767047" cy="740108"/>
          </a:xfrm>
        </p:spPr>
        <p:txBody>
          <a:bodyPr/>
          <a:lstStyle/>
          <a:p>
            <a:r>
              <a:rPr lang="en-SG" dirty="0"/>
              <a:t>Sensors  on </a:t>
            </a:r>
            <a:r>
              <a:rPr lang="en-SG" dirty="0" err="1"/>
              <a:t>SensorTag</a:t>
            </a:r>
            <a:r>
              <a:rPr lang="en-SG" dirty="0"/>
              <a:t> (CC2650)</a:t>
            </a:r>
          </a:p>
        </p:txBody>
      </p:sp>
    </p:spTree>
    <p:extLst>
      <p:ext uri="{BB962C8B-B14F-4D97-AF65-F5344CB8AC3E}">
        <p14:creationId xmlns:p14="http://schemas.microsoft.com/office/powerpoint/2010/main" val="1919559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C6FAEEE-D619-4E65-A0EF-E650D0B3166A}" type="slidenum">
              <a:rPr lang="en-US" smtClean="0"/>
              <a:t>86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5557"/>
            <a:ext cx="12200913" cy="4525963"/>
          </a:xfrm>
          <a:prstGeom prst="rect">
            <a:avLst/>
          </a:prstGeom>
        </p:spPr>
      </p:pic>
      <p:sp>
        <p:nvSpPr>
          <p:cNvPr id="2" name="Title 1">
            <a:extLst>
              <a:ext uri="{FF2B5EF4-FFF2-40B4-BE49-F238E27FC236}">
                <a16:creationId xmlns:a16="http://schemas.microsoft.com/office/drawing/2014/main" id="{2E7404FD-64E3-5DC1-06D2-0AFF149DD853}"/>
              </a:ext>
            </a:extLst>
          </p:cNvPr>
          <p:cNvSpPr>
            <a:spLocks noGrp="1"/>
          </p:cNvSpPr>
          <p:nvPr>
            <p:ph type="title"/>
          </p:nvPr>
        </p:nvSpPr>
        <p:spPr>
          <a:xfrm>
            <a:off x="887506" y="443233"/>
            <a:ext cx="9767047" cy="740108"/>
          </a:xfrm>
        </p:spPr>
        <p:txBody>
          <a:bodyPr/>
          <a:lstStyle/>
          <a:p>
            <a:r>
              <a:rPr lang="en-SG" dirty="0"/>
              <a:t>Sensors  on </a:t>
            </a:r>
            <a:r>
              <a:rPr lang="en-SG" dirty="0" err="1"/>
              <a:t>SensorTag</a:t>
            </a:r>
            <a:r>
              <a:rPr lang="en-SG" dirty="0"/>
              <a:t> (CC2650)</a:t>
            </a:r>
          </a:p>
        </p:txBody>
      </p:sp>
    </p:spTree>
    <p:extLst>
      <p:ext uri="{BB962C8B-B14F-4D97-AF65-F5344CB8AC3E}">
        <p14:creationId xmlns:p14="http://schemas.microsoft.com/office/powerpoint/2010/main" val="9872998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F1A05-509A-4C26-8B75-AF226BC0D996}"/>
              </a:ext>
            </a:extLst>
          </p:cNvPr>
          <p:cNvSpPr>
            <a:spLocks noGrp="1"/>
          </p:cNvSpPr>
          <p:nvPr>
            <p:ph type="title"/>
          </p:nvPr>
        </p:nvSpPr>
        <p:spPr>
          <a:xfrm>
            <a:off x="652182" y="441792"/>
            <a:ext cx="9767047" cy="740108"/>
          </a:xfrm>
        </p:spPr>
        <p:txBody>
          <a:bodyPr/>
          <a:lstStyle/>
          <a:p>
            <a:r>
              <a:rPr lang="en-SG" dirty="0">
                <a:latin typeface="+mn-lt"/>
              </a:rPr>
              <a:t>Other sensing platforms </a:t>
            </a:r>
          </a:p>
        </p:txBody>
      </p:sp>
      <p:sp>
        <p:nvSpPr>
          <p:cNvPr id="3" name="Content Placeholder 2">
            <a:extLst>
              <a:ext uri="{FF2B5EF4-FFF2-40B4-BE49-F238E27FC236}">
                <a16:creationId xmlns:a16="http://schemas.microsoft.com/office/drawing/2014/main" id="{34DA3F46-CE82-4EBC-933B-938D04DE769B}"/>
              </a:ext>
            </a:extLst>
          </p:cNvPr>
          <p:cNvSpPr>
            <a:spLocks noGrp="1"/>
          </p:cNvSpPr>
          <p:nvPr>
            <p:ph idx="1"/>
          </p:nvPr>
        </p:nvSpPr>
        <p:spPr>
          <a:xfrm>
            <a:off x="652182" y="1219200"/>
            <a:ext cx="10416846" cy="5065059"/>
          </a:xfrm>
        </p:spPr>
        <p:txBody>
          <a:bodyPr>
            <a:normAutofit/>
          </a:bodyPr>
          <a:lstStyle/>
          <a:p>
            <a:r>
              <a:rPr lang="en-US" dirty="0" err="1">
                <a:latin typeface="+mj-lt"/>
              </a:rPr>
              <a:t>Earables</a:t>
            </a:r>
            <a:r>
              <a:rPr lang="en-US" dirty="0">
                <a:latin typeface="+mj-lt"/>
              </a:rPr>
              <a:t> (Earphones as sensor)</a:t>
            </a:r>
          </a:p>
          <a:p>
            <a:endParaRPr lang="en-US" dirty="0">
              <a:latin typeface="+mj-lt"/>
            </a:endParaRPr>
          </a:p>
          <a:p>
            <a:endParaRPr lang="en-US" dirty="0">
              <a:latin typeface="+mj-lt"/>
            </a:endParaRPr>
          </a:p>
          <a:p>
            <a:endParaRPr lang="en-US" dirty="0">
              <a:latin typeface="+mj-lt"/>
            </a:endParaRP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0FB99F8-B1CB-47FD-85EB-491A018B291E}"/>
              </a:ext>
            </a:extLst>
          </p:cNvPr>
          <p:cNvSpPr>
            <a:spLocks noGrp="1"/>
          </p:cNvSpPr>
          <p:nvPr>
            <p:ph type="sldNum" sz="quarter" idx="12"/>
          </p:nvPr>
        </p:nvSpPr>
        <p:spPr/>
        <p:txBody>
          <a:bodyPr/>
          <a:lstStyle/>
          <a:p>
            <a:fld id="{5C6FAEEE-D619-4E65-A0EF-E650D0B3166A}" type="slidenum">
              <a:rPr lang="en-US" smtClean="0"/>
              <a:t>87</a:t>
            </a:fld>
            <a:endParaRPr lang="en-US"/>
          </a:p>
        </p:txBody>
      </p:sp>
      <p:pic>
        <p:nvPicPr>
          <p:cNvPr id="12" name="Picture 11" descr="Diagram&#10;&#10;Description automatically generated with medium confidence">
            <a:extLst>
              <a:ext uri="{FF2B5EF4-FFF2-40B4-BE49-F238E27FC236}">
                <a16:creationId xmlns:a16="http://schemas.microsoft.com/office/drawing/2014/main" id="{FEF7F135-C69B-D73D-4AEB-477F4E6FE8AB}"/>
              </a:ext>
            </a:extLst>
          </p:cNvPr>
          <p:cNvPicPr>
            <a:picLocks noChangeAspect="1"/>
          </p:cNvPicPr>
          <p:nvPr/>
        </p:nvPicPr>
        <p:blipFill>
          <a:blip r:embed="rId3"/>
          <a:stretch>
            <a:fillRect/>
          </a:stretch>
        </p:blipFill>
        <p:spPr>
          <a:xfrm>
            <a:off x="3563262" y="2020006"/>
            <a:ext cx="5154852" cy="3906835"/>
          </a:xfrm>
          <a:prstGeom prst="rect">
            <a:avLst/>
          </a:prstGeom>
        </p:spPr>
      </p:pic>
    </p:spTree>
    <p:extLst>
      <p:ext uri="{BB962C8B-B14F-4D97-AF65-F5344CB8AC3E}">
        <p14:creationId xmlns:p14="http://schemas.microsoft.com/office/powerpoint/2010/main" val="10332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6"/>
            <a:ext cx="11105757" cy="3352234"/>
          </a:xfrm>
        </p:spPr>
        <p:txBody>
          <a:bodyPr>
            <a:normAutofit lnSpcReduction="10000"/>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Unit: dB and dBm</a:t>
            </a:r>
          </a:p>
          <a:p>
            <a:pPr marL="514350" indent="-514350">
              <a:buAutoNum type="arabicPeriod"/>
            </a:pPr>
            <a:r>
              <a:rPr lang="en-US" dirty="0">
                <a:latin typeface="+mj-lt"/>
              </a:rPr>
              <a:t>Overview of sensing modalities: active vs passive</a:t>
            </a:r>
          </a:p>
          <a:p>
            <a:pPr marL="514350" indent="-514350">
              <a:buAutoNum type="arabicPeriod"/>
            </a:pPr>
            <a:r>
              <a:rPr lang="en-US" dirty="0">
                <a:latin typeface="+mj-lt"/>
              </a:rPr>
              <a:t>Active sensing: LIDAR and Ultrasound</a:t>
            </a:r>
          </a:p>
          <a:p>
            <a:pPr marL="514350" indent="-514350">
              <a:buAutoNum type="arabicPeriod"/>
            </a:pPr>
            <a:r>
              <a:rPr lang="en-US" dirty="0">
                <a:latin typeface="+mj-lt"/>
              </a:rPr>
              <a:t>Passive sensing</a:t>
            </a:r>
          </a:p>
          <a:p>
            <a:pPr marL="514350" indent="-514350">
              <a:buAutoNum type="arabicPeriod"/>
            </a:pPr>
            <a:r>
              <a:rPr lang="en-US" dirty="0">
                <a:latin typeface="+mj-lt"/>
              </a:rPr>
              <a:t>Platforms</a:t>
            </a:r>
          </a:p>
          <a:p>
            <a:pPr marL="514350" indent="-514350">
              <a:buAutoNum type="arabicPeriod"/>
            </a:pPr>
            <a:r>
              <a:rPr lang="en-US" b="1" dirty="0"/>
              <a:t>Calculating Battery-life</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88</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351732705"/>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346" y="284968"/>
            <a:ext cx="9601200" cy="1198418"/>
          </a:xfrm>
        </p:spPr>
        <p:txBody>
          <a:bodyPr/>
          <a:lstStyle/>
          <a:p>
            <a:r>
              <a:rPr lang="en-US" dirty="0">
                <a:latin typeface="+mn-lt"/>
              </a:rPr>
              <a:t>Terms/Units (Quick Revision)</a:t>
            </a:r>
          </a:p>
        </p:txBody>
      </p:sp>
      <p:sp>
        <p:nvSpPr>
          <p:cNvPr id="3" name="Content Placeholder 2"/>
          <p:cNvSpPr>
            <a:spLocks noGrp="1"/>
          </p:cNvSpPr>
          <p:nvPr>
            <p:ph idx="1"/>
          </p:nvPr>
        </p:nvSpPr>
        <p:spPr>
          <a:xfrm>
            <a:off x="1233379" y="1662544"/>
            <a:ext cx="9601200" cy="4225637"/>
          </a:xfrm>
        </p:spPr>
        <p:txBody>
          <a:bodyPr>
            <a:normAutofit/>
          </a:bodyPr>
          <a:lstStyle/>
          <a:p>
            <a:r>
              <a:rPr lang="en-US" sz="2400" dirty="0">
                <a:latin typeface="+mj-lt"/>
              </a:rPr>
              <a:t>Voltage: Volts (V): the SI unit of electromotive force</a:t>
            </a:r>
          </a:p>
          <a:p>
            <a:r>
              <a:rPr lang="en-US" sz="2400" dirty="0">
                <a:latin typeface="+mj-lt"/>
              </a:rPr>
              <a:t>Current: Ampere or “amp” (A) is the SI unit of electric current </a:t>
            </a:r>
          </a:p>
          <a:p>
            <a:pPr lvl="1"/>
            <a:r>
              <a:rPr lang="en-US" sz="2000" dirty="0">
                <a:latin typeface="+mj-lt"/>
              </a:rPr>
              <a:t>Power (W) = volts (V) x amps (A)</a:t>
            </a:r>
          </a:p>
          <a:p>
            <a:r>
              <a:rPr lang="en-US" sz="2400" dirty="0">
                <a:latin typeface="+mj-lt"/>
              </a:rPr>
              <a:t>Energy (Joule) = Power x Time.</a:t>
            </a:r>
          </a:p>
          <a:p>
            <a:endParaRPr lang="en-US" sz="2400" dirty="0">
              <a:latin typeface="+mj-lt"/>
            </a:endParaRPr>
          </a:p>
          <a:p>
            <a:r>
              <a:rPr lang="en-US" sz="2400" dirty="0">
                <a:latin typeface="+mj-lt"/>
              </a:rPr>
              <a:t>Example:</a:t>
            </a:r>
          </a:p>
          <a:p>
            <a:pPr lvl="1"/>
            <a:r>
              <a:rPr lang="en-US" sz="2400" dirty="0">
                <a:latin typeface="+mj-lt"/>
              </a:rPr>
              <a:t>A device running at 1V draws 1A. </a:t>
            </a:r>
          </a:p>
          <a:p>
            <a:pPr lvl="2"/>
            <a:r>
              <a:rPr lang="en-US" sz="2200" dirty="0">
                <a:latin typeface="+mj-lt"/>
              </a:rPr>
              <a:t>The power consumption is therefore 1W</a:t>
            </a:r>
          </a:p>
          <a:p>
            <a:pPr lvl="2"/>
            <a:r>
              <a:rPr lang="en-US" sz="2200" dirty="0">
                <a:latin typeface="+mj-lt"/>
              </a:rPr>
              <a:t>Energy consumed in 1s is 1J</a:t>
            </a:r>
          </a:p>
        </p:txBody>
      </p:sp>
      <p:sp>
        <p:nvSpPr>
          <p:cNvPr id="5" name="Slide Number Placeholder 4"/>
          <p:cNvSpPr>
            <a:spLocks noGrp="1"/>
          </p:cNvSpPr>
          <p:nvPr>
            <p:ph type="sldNum" sz="quarter" idx="12"/>
          </p:nvPr>
        </p:nvSpPr>
        <p:spPr/>
        <p:txBody>
          <a:bodyPr/>
          <a:lstStyle/>
          <a:p>
            <a:fld id="{5C6FAEEE-D619-4E65-A0EF-E650D0B3166A}" type="slidenum">
              <a:rPr lang="en-US" smtClean="0"/>
              <a:t>89</a:t>
            </a:fld>
            <a:endParaRPr lang="en-US"/>
          </a:p>
        </p:txBody>
      </p:sp>
    </p:spTree>
    <p:extLst>
      <p:ext uri="{BB962C8B-B14F-4D97-AF65-F5344CB8AC3E}">
        <p14:creationId xmlns:p14="http://schemas.microsoft.com/office/powerpoint/2010/main" val="1234681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mn-lt"/>
              </a:rPr>
              <a:t>Heart of IoT devices: What is a microcontroller?</a:t>
            </a:r>
          </a:p>
        </p:txBody>
      </p:sp>
      <p:sp>
        <p:nvSpPr>
          <p:cNvPr id="3" name="Content Placeholder 2"/>
          <p:cNvSpPr>
            <a:spLocks noGrp="1"/>
          </p:cNvSpPr>
          <p:nvPr>
            <p:ph idx="1"/>
          </p:nvPr>
        </p:nvSpPr>
        <p:spPr>
          <a:xfrm>
            <a:off x="838200" y="1600201"/>
            <a:ext cx="11217812" cy="5091545"/>
          </a:xfrm>
        </p:spPr>
        <p:txBody>
          <a:bodyPr>
            <a:normAutofit/>
          </a:bodyPr>
          <a:lstStyle/>
          <a:p>
            <a:pPr marL="0" indent="0" algn="just">
              <a:buNone/>
            </a:pPr>
            <a:r>
              <a:rPr lang="en-US" dirty="0">
                <a:latin typeface="+mj-lt"/>
              </a:rPr>
              <a:t>A microcontroller (MCU) is a small computer on a single integrated circuit consisting of a relatively simple central processing unit (CPU) combined with peripheral devices such as memories, I/O devices</a:t>
            </a:r>
          </a:p>
          <a:p>
            <a:pPr marL="457200" lvl="1" indent="0">
              <a:buNone/>
            </a:pPr>
            <a:endParaRPr lang="en-US" dirty="0"/>
          </a:p>
        </p:txBody>
      </p:sp>
      <p:pic>
        <p:nvPicPr>
          <p:cNvPr id="4" name="Content Placeholder 6">
            <a:extLst>
              <a:ext uri="{FF2B5EF4-FFF2-40B4-BE49-F238E27FC236}">
                <a16:creationId xmlns:a16="http://schemas.microsoft.com/office/drawing/2014/main" id="{DBA76859-39D1-8A28-0ECB-AA764E14B860}"/>
              </a:ext>
            </a:extLst>
          </p:cNvPr>
          <p:cNvPicPr>
            <a:picLocks noChangeAspect="1"/>
          </p:cNvPicPr>
          <p:nvPr/>
        </p:nvPicPr>
        <p:blipFill>
          <a:blip r:embed="rId3"/>
          <a:srcRect l="-19292" r="-19292"/>
          <a:stretch>
            <a:fillRect/>
          </a:stretch>
        </p:blipFill>
        <p:spPr>
          <a:xfrm>
            <a:off x="3622799" y="3601498"/>
            <a:ext cx="4946402" cy="2046813"/>
          </a:xfrm>
          <a:prstGeom prst="rect">
            <a:avLst/>
          </a:prstGeom>
        </p:spPr>
      </p:pic>
    </p:spTree>
    <p:extLst>
      <p:ext uri="{BB962C8B-B14F-4D97-AF65-F5344CB8AC3E}">
        <p14:creationId xmlns:p14="http://schemas.microsoft.com/office/powerpoint/2010/main" val="9669698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31" y="3131066"/>
            <a:ext cx="12037337" cy="1258094"/>
          </a:xfrm>
        </p:spPr>
        <p:txBody>
          <a:bodyPr>
            <a:normAutofit/>
          </a:bodyPr>
          <a:lstStyle/>
          <a:p>
            <a:pPr marL="0" indent="0" algn="ctr">
              <a:buNone/>
            </a:pPr>
            <a:r>
              <a:rPr lang="en-US" sz="4800" dirty="0">
                <a:latin typeface="+mj-lt"/>
              </a:rPr>
              <a:t>Let’s look at the battery-life </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3159236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992" y="359061"/>
            <a:ext cx="9580418" cy="755073"/>
          </a:xfrm>
        </p:spPr>
        <p:txBody>
          <a:bodyPr/>
          <a:lstStyle/>
          <a:p>
            <a:r>
              <a:rPr lang="en-US" dirty="0">
                <a:latin typeface="+mn-lt"/>
              </a:rPr>
              <a:t>Battery life</a:t>
            </a:r>
            <a:endParaRPr lang="en-SG" dirty="0">
              <a:latin typeface="+mn-lt"/>
            </a:endParaRPr>
          </a:p>
        </p:txBody>
      </p:sp>
      <p:sp>
        <p:nvSpPr>
          <p:cNvPr id="3" name="Content Placeholder 2"/>
          <p:cNvSpPr>
            <a:spLocks noGrp="1"/>
          </p:cNvSpPr>
          <p:nvPr>
            <p:ph idx="1"/>
          </p:nvPr>
        </p:nvSpPr>
        <p:spPr>
          <a:xfrm>
            <a:off x="895349" y="1300306"/>
            <a:ext cx="10338955" cy="4973782"/>
          </a:xfrm>
        </p:spPr>
        <p:txBody>
          <a:bodyPr>
            <a:normAutofit/>
          </a:bodyPr>
          <a:lstStyle/>
          <a:p>
            <a:r>
              <a:rPr lang="en-US" sz="2400" dirty="0">
                <a:latin typeface="+mj-lt"/>
              </a:rPr>
              <a:t>Battery lifetime: The </a:t>
            </a:r>
            <a:r>
              <a:rPr lang="en-US" sz="2400" b="1" dirty="0">
                <a:latin typeface="+mj-lt"/>
              </a:rPr>
              <a:t>watt</a:t>
            </a:r>
            <a:r>
              <a:rPr lang="en-US" sz="2400" dirty="0">
                <a:latin typeface="+mj-lt"/>
              </a:rPr>
              <a:t>-</a:t>
            </a:r>
            <a:r>
              <a:rPr lang="en-US" sz="2400" b="1" dirty="0">
                <a:latin typeface="+mj-lt"/>
              </a:rPr>
              <a:t>hour</a:t>
            </a:r>
            <a:r>
              <a:rPr lang="en-US" sz="2400" dirty="0">
                <a:latin typeface="+mj-lt"/>
              </a:rPr>
              <a:t> (symbolized </a:t>
            </a:r>
            <a:r>
              <a:rPr lang="en-US" sz="2400" dirty="0" err="1">
                <a:latin typeface="+mj-lt"/>
              </a:rPr>
              <a:t>Wh</a:t>
            </a:r>
            <a:r>
              <a:rPr lang="en-US" sz="2400" dirty="0">
                <a:latin typeface="+mj-lt"/>
              </a:rPr>
              <a:t>) is a unit of energy equivalent to one </a:t>
            </a:r>
            <a:r>
              <a:rPr lang="en-US" sz="2400" b="1" dirty="0">
                <a:latin typeface="+mj-lt"/>
              </a:rPr>
              <a:t>watt</a:t>
            </a:r>
            <a:r>
              <a:rPr lang="en-US" sz="2400" dirty="0">
                <a:latin typeface="+mj-lt"/>
              </a:rPr>
              <a:t> (1 W) of power expended for one </a:t>
            </a:r>
            <a:r>
              <a:rPr lang="en-US" sz="2400" b="1" dirty="0">
                <a:latin typeface="+mj-lt"/>
              </a:rPr>
              <a:t>hour</a:t>
            </a:r>
            <a:r>
              <a:rPr lang="en-US" sz="2400" dirty="0">
                <a:latin typeface="+mj-lt"/>
              </a:rPr>
              <a:t> (1 h) of time.</a:t>
            </a:r>
          </a:p>
          <a:p>
            <a:pPr marL="530352" lvl="1" indent="0">
              <a:buNone/>
            </a:pPr>
            <a:r>
              <a:rPr lang="en-US" sz="2400" dirty="0">
                <a:latin typeface="+mj-lt"/>
              </a:rPr>
              <a:t>Example:</a:t>
            </a:r>
          </a:p>
          <a:p>
            <a:pPr lvl="1"/>
            <a:r>
              <a:rPr lang="en-US" sz="2400" dirty="0">
                <a:latin typeface="+mj-lt"/>
              </a:rPr>
              <a:t>Dell Latitude E7440 Laptop (3 cell): 34Wh - provides 1W for 34 hours.</a:t>
            </a:r>
          </a:p>
          <a:p>
            <a:pPr lvl="1"/>
            <a:r>
              <a:rPr lang="en-US" sz="2400" dirty="0">
                <a:latin typeface="+mj-lt"/>
              </a:rPr>
              <a:t> iPad2: 25 watt-hour</a:t>
            </a:r>
          </a:p>
          <a:p>
            <a:endParaRPr lang="en-US" sz="2400" dirty="0">
              <a:latin typeface="+mj-lt"/>
            </a:endParaRPr>
          </a:p>
          <a:p>
            <a:r>
              <a:rPr lang="en-US" sz="2400" dirty="0">
                <a:latin typeface="+mj-lt"/>
              </a:rPr>
              <a:t>An </a:t>
            </a:r>
            <a:r>
              <a:rPr lang="en-US" sz="2400" b="1" dirty="0">
                <a:latin typeface="+mj-lt"/>
              </a:rPr>
              <a:t>ampere-hour</a:t>
            </a:r>
            <a:r>
              <a:rPr lang="en-US" sz="2400" dirty="0">
                <a:latin typeface="+mj-lt"/>
              </a:rPr>
              <a:t> or </a:t>
            </a:r>
            <a:r>
              <a:rPr lang="en-US" sz="2400" b="1" dirty="0">
                <a:latin typeface="+mj-lt"/>
              </a:rPr>
              <a:t>amp-hour</a:t>
            </a:r>
            <a:r>
              <a:rPr lang="en-US" sz="2400" dirty="0">
                <a:latin typeface="+mj-lt"/>
              </a:rPr>
              <a:t> (</a:t>
            </a:r>
            <a:r>
              <a:rPr lang="en-US" sz="2400" b="1" dirty="0">
                <a:latin typeface="+mj-lt"/>
              </a:rPr>
              <a:t>Ah</a:t>
            </a:r>
            <a:r>
              <a:rPr lang="en-US" sz="2400" dirty="0">
                <a:latin typeface="+mj-lt"/>
              </a:rPr>
              <a:t>) is a unit of electric charge equal to the charge transferred by a steady current of 1A flowing for one hour,</a:t>
            </a:r>
          </a:p>
          <a:p>
            <a:pPr lvl="1"/>
            <a:r>
              <a:rPr lang="en-US" sz="2400" dirty="0">
                <a:latin typeface="+mj-lt"/>
              </a:rPr>
              <a:t>iPad2 6930mAh, voltage = 25Wh/6.9Ah = 3.6V</a:t>
            </a:r>
          </a:p>
          <a:p>
            <a:pPr lvl="1"/>
            <a:r>
              <a:rPr lang="en-US" sz="2400" dirty="0">
                <a:latin typeface="+mj-lt"/>
              </a:rPr>
              <a:t>Samsung S4: 2600mAh (3.7V), 9.62Wh</a:t>
            </a:r>
          </a:p>
          <a:p>
            <a:pPr lvl="1"/>
            <a:r>
              <a:rPr lang="en-US" sz="2400" dirty="0">
                <a:latin typeface="+mj-lt"/>
              </a:rPr>
              <a:t>AA Energizer Alkaline: 2500 </a:t>
            </a:r>
            <a:r>
              <a:rPr lang="en-US" sz="2400" dirty="0" err="1">
                <a:latin typeface="+mj-lt"/>
              </a:rPr>
              <a:t>mAh</a:t>
            </a:r>
            <a:r>
              <a:rPr lang="en-US" sz="2400" dirty="0">
                <a:latin typeface="+mj-lt"/>
              </a:rPr>
              <a:t> (1.5V), 3.75Wh</a:t>
            </a:r>
          </a:p>
          <a:p>
            <a:pPr lvl="1"/>
            <a:r>
              <a:rPr lang="en-US" sz="2400" dirty="0">
                <a:latin typeface="+mj-lt"/>
              </a:rPr>
              <a:t>Calculator Battery (CR2032): 225 </a:t>
            </a:r>
            <a:r>
              <a:rPr lang="en-US" sz="2400" dirty="0" err="1">
                <a:latin typeface="+mj-lt"/>
              </a:rPr>
              <a:t>mAh</a:t>
            </a:r>
            <a:r>
              <a:rPr lang="en-US" sz="2400" dirty="0">
                <a:latin typeface="+mj-lt"/>
              </a:rPr>
              <a:t> (3V), 0.675Wh</a:t>
            </a:r>
          </a:p>
        </p:txBody>
      </p:sp>
      <p:pic>
        <p:nvPicPr>
          <p:cNvPr id="7170" name="Picture 2" descr="https://upload.wikimedia.org/wikipedia/commons/4/4d/Battery-lithium-cr203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4757" y="5300329"/>
            <a:ext cx="1410278" cy="12349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5C6FAEEE-D619-4E65-A0EF-E650D0B3166A}" type="slidenum">
              <a:rPr lang="en-US" smtClean="0"/>
              <a:t>91</a:t>
            </a:fld>
            <a:endParaRPr lang="en-US"/>
          </a:p>
        </p:txBody>
      </p:sp>
    </p:spTree>
    <p:extLst>
      <p:ext uri="{BB962C8B-B14F-4D97-AF65-F5344CB8AC3E}">
        <p14:creationId xmlns:p14="http://schemas.microsoft.com/office/powerpoint/2010/main" val="391470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92</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6969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dirty="0">
                <a:latin typeface="+mn-lt"/>
              </a:rPr>
              <a:t>E</a:t>
            </a:r>
            <a:r>
              <a:rPr lang="en-US" sz="4000" dirty="0">
                <a:latin typeface="+mn-lt"/>
              </a:rPr>
              <a:t>xpected lifespan of a battery in IoT devices?</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pPr marL="0" indent="0">
              <a:buNone/>
            </a:pPr>
            <a:endParaRPr lang="en-US" dirty="0">
              <a:latin typeface="+mj-lt"/>
            </a:endParaRPr>
          </a:p>
        </p:txBody>
      </p:sp>
      <p:sp>
        <p:nvSpPr>
          <p:cNvPr id="4" name="Footer Placeholder 3">
            <a:extLst>
              <a:ext uri="{FF2B5EF4-FFF2-40B4-BE49-F238E27FC236}">
                <a16:creationId xmlns:a16="http://schemas.microsoft.com/office/drawing/2014/main" id="{0E609A38-C941-8CB2-5126-DF8383DB9A31}"/>
              </a:ext>
            </a:extLst>
          </p:cNvPr>
          <p:cNvSpPr>
            <a:spLocks noGrp="1"/>
          </p:cNvSpPr>
          <p:nvPr>
            <p:ph type="ftr" sz="quarter" idx="11"/>
          </p:nvPr>
        </p:nvSpPr>
        <p:spPr>
          <a:xfrm>
            <a:off x="4038599" y="6458689"/>
            <a:ext cx="4114800" cy="365125"/>
          </a:xfrm>
        </p:spPr>
        <p:txBody>
          <a:bodyPr/>
          <a:lstStyle/>
          <a:p>
            <a:r>
              <a:rPr lang="sv-SE" dirty="0" err="1"/>
              <a:t>ambujv@nus.edu.sg</a:t>
            </a:r>
            <a:endParaRPr lang="sv-SE" dirty="0"/>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93</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814263" y="2198073"/>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566597" y="3528099"/>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356755" y="2215373"/>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184259" y="3556673"/>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1854200" y="4712048"/>
          <a:ext cx="8128000" cy="200942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53880666"/>
                    </a:ext>
                  </a:extLst>
                </a:gridCol>
                <a:gridCol w="4064000">
                  <a:extLst>
                    <a:ext uri="{9D8B030D-6E8A-4147-A177-3AD203B41FA5}">
                      <a16:colId xmlns:a16="http://schemas.microsoft.com/office/drawing/2014/main" val="4082166559"/>
                    </a:ext>
                  </a:extLst>
                </a:gridCol>
              </a:tblGrid>
              <a:tr h="526067">
                <a:tc>
                  <a:txBody>
                    <a:bodyPr/>
                    <a:lstStyle/>
                    <a:p>
                      <a:pPr algn="ctr"/>
                      <a:r>
                        <a:rPr lang="en-US" dirty="0"/>
                        <a:t>Component</a:t>
                      </a:r>
                    </a:p>
                  </a:txBody>
                  <a:tcPr/>
                </a:tc>
                <a:tc>
                  <a:txBody>
                    <a:bodyPr/>
                    <a:lstStyle/>
                    <a:p>
                      <a:pPr algn="ctr"/>
                      <a:r>
                        <a:rPr lang="en-US" dirty="0"/>
                        <a:t>Current draw</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5475692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 What is the battery life under different device loads:</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94</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2664797" y="2159045"/>
            <a:ext cx="1305672" cy="1305672"/>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2417130" y="3464717"/>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pic>
        <p:nvPicPr>
          <p:cNvPr id="8" name="Picture 7">
            <a:extLst>
              <a:ext uri="{FF2B5EF4-FFF2-40B4-BE49-F238E27FC236}">
                <a16:creationId xmlns:a16="http://schemas.microsoft.com/office/drawing/2014/main" id="{E941EB82-3BF0-AC52-B701-09BC8257E0A5}"/>
              </a:ext>
            </a:extLst>
          </p:cNvPr>
          <p:cNvPicPr>
            <a:picLocks noChangeAspect="1"/>
          </p:cNvPicPr>
          <p:nvPr/>
        </p:nvPicPr>
        <p:blipFill>
          <a:blip r:embed="rId4"/>
          <a:stretch>
            <a:fillRect/>
          </a:stretch>
        </p:blipFill>
        <p:spPr>
          <a:xfrm>
            <a:off x="6515100" y="2224769"/>
            <a:ext cx="2347749" cy="1320609"/>
          </a:xfrm>
          <a:prstGeom prst="rect">
            <a:avLst/>
          </a:prstGeom>
        </p:spPr>
      </p:pic>
      <p:sp>
        <p:nvSpPr>
          <p:cNvPr id="12" name="TextBox 11">
            <a:extLst>
              <a:ext uri="{FF2B5EF4-FFF2-40B4-BE49-F238E27FC236}">
                <a16:creationId xmlns:a16="http://schemas.microsoft.com/office/drawing/2014/main" id="{A7D25AF9-DCA4-D4F3-4945-FBA53D2C8269}"/>
              </a:ext>
            </a:extLst>
          </p:cNvPr>
          <p:cNvSpPr txBox="1"/>
          <p:nvPr/>
        </p:nvSpPr>
        <p:spPr>
          <a:xfrm>
            <a:off x="6261218" y="3545378"/>
            <a:ext cx="2692739" cy="584775"/>
          </a:xfrm>
          <a:prstGeom prst="rect">
            <a:avLst/>
          </a:prstGeom>
          <a:noFill/>
        </p:spPr>
        <p:txBody>
          <a:bodyPr wrap="square" rtlCol="0">
            <a:spAutoFit/>
          </a:bodyPr>
          <a:lstStyle/>
          <a:p>
            <a:pPr algn="ctr"/>
            <a:r>
              <a:rPr lang="en-US" sz="1600" dirty="0">
                <a:latin typeface="+mj-lt"/>
              </a:rPr>
              <a:t>Flexible Battery</a:t>
            </a:r>
          </a:p>
          <a:p>
            <a:pPr algn="ctr"/>
            <a:r>
              <a:rPr lang="en-US" sz="1600" dirty="0">
                <a:latin typeface="+mj-lt"/>
              </a:rPr>
              <a:t>(10 </a:t>
            </a:r>
            <a:r>
              <a:rPr lang="en-US" sz="1600" dirty="0" err="1">
                <a:latin typeface="+mj-lt"/>
              </a:rPr>
              <a:t>mAh</a:t>
            </a:r>
            <a:r>
              <a:rPr lang="en-US" sz="1600" dirty="0">
                <a:latin typeface="+mj-lt"/>
              </a:rPr>
              <a:t>)</a:t>
            </a:r>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901816" y="4704502"/>
          <a:ext cx="10451984" cy="200942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Radio</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radio</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bl>
          </a:graphicData>
        </a:graphic>
      </p:graphicFrame>
    </p:spTree>
    <p:extLst>
      <p:ext uri="{BB962C8B-B14F-4D97-AF65-F5344CB8AC3E}">
        <p14:creationId xmlns:p14="http://schemas.microsoft.com/office/powerpoint/2010/main" val="12518355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8939" y="3131066"/>
            <a:ext cx="9674122" cy="1258094"/>
          </a:xfrm>
        </p:spPr>
        <p:txBody>
          <a:bodyPr>
            <a:normAutofit fontScale="92500" lnSpcReduction="20000"/>
          </a:bodyPr>
          <a:lstStyle/>
          <a:p>
            <a:pPr marL="0" indent="0" algn="ctr">
              <a:buNone/>
            </a:pPr>
            <a:r>
              <a:rPr lang="en-US" sz="5200" dirty="0"/>
              <a:t>Do we replace batteries every week, month, or years?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959168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96</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Wireless embedded systems has an energy challenge</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5" name="Picture 4">
            <a:extLst>
              <a:ext uri="{FF2B5EF4-FFF2-40B4-BE49-F238E27FC236}">
                <a16:creationId xmlns:a16="http://schemas.microsoft.com/office/drawing/2014/main" id="{08D085DF-A843-CD3A-AE34-8B4BA835D82F}"/>
              </a:ext>
            </a:extLst>
          </p:cNvPr>
          <p:cNvPicPr>
            <a:picLocks noChangeAspect="1"/>
          </p:cNvPicPr>
          <p:nvPr/>
        </p:nvPicPr>
        <p:blipFill>
          <a:blip r:embed="rId3"/>
          <a:stretch>
            <a:fillRect/>
          </a:stretch>
        </p:blipFill>
        <p:spPr>
          <a:xfrm>
            <a:off x="1002001" y="1402080"/>
            <a:ext cx="4954270" cy="4954270"/>
          </a:xfrm>
          <a:prstGeom prst="rect">
            <a:avLst/>
          </a:prstGeom>
        </p:spPr>
      </p:pic>
      <p:pic>
        <p:nvPicPr>
          <p:cNvPr id="12" name="Picture 11" descr="A picture containing outdoor, several&#10;&#10;Description automatically generated">
            <a:extLst>
              <a:ext uri="{FF2B5EF4-FFF2-40B4-BE49-F238E27FC236}">
                <a16:creationId xmlns:a16="http://schemas.microsoft.com/office/drawing/2014/main" id="{E071B93E-C67E-4CEC-ADFB-8C49FB87CAAF}"/>
              </a:ext>
            </a:extLst>
          </p:cNvPr>
          <p:cNvPicPr>
            <a:picLocks noChangeAspect="1"/>
          </p:cNvPicPr>
          <p:nvPr/>
        </p:nvPicPr>
        <p:blipFill>
          <a:blip r:embed="rId4"/>
          <a:stretch>
            <a:fillRect/>
          </a:stretch>
        </p:blipFill>
        <p:spPr>
          <a:xfrm>
            <a:off x="6248622" y="1402080"/>
            <a:ext cx="4954270" cy="4954270"/>
          </a:xfrm>
          <a:prstGeom prst="rect">
            <a:avLst/>
          </a:prstGeom>
        </p:spPr>
      </p:pic>
    </p:spTree>
    <p:extLst>
      <p:ext uri="{BB962C8B-B14F-4D97-AF65-F5344CB8AC3E}">
        <p14:creationId xmlns:p14="http://schemas.microsoft.com/office/powerpoint/2010/main" val="173104755"/>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8306" y="2536424"/>
            <a:ext cx="8986924" cy="2433871"/>
          </a:xfrm>
        </p:spPr>
        <p:txBody>
          <a:bodyPr>
            <a:normAutofit/>
          </a:bodyPr>
          <a:lstStyle/>
          <a:p>
            <a:pPr marL="0" indent="0" algn="ctr">
              <a:buNone/>
            </a:pPr>
            <a:r>
              <a:rPr lang="en-US" sz="4800" dirty="0"/>
              <a:t>We discuss energy issues, and tackling energy expensive wireless communication next week</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768649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98</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057389110"/>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38508</TotalTime>
  <Words>5263</Words>
  <Application>Microsoft Macintosh PowerPoint</Application>
  <PresentationFormat>Widescreen</PresentationFormat>
  <Paragraphs>899</Paragraphs>
  <Slides>98</Slides>
  <Notes>96</Notes>
  <HiddenSlides>0</HiddenSlides>
  <MMClips>7</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05" baseType="lpstr">
      <vt:lpstr>Arial</vt:lpstr>
      <vt:lpstr>Calibri</vt:lpstr>
      <vt:lpstr>Calibri Light</vt:lpstr>
      <vt:lpstr>Cambria Math</vt:lpstr>
      <vt:lpstr>Söhne</vt:lpstr>
      <vt:lpstr>Office Theme</vt:lpstr>
      <vt:lpstr>Equation</vt:lpstr>
      <vt:lpstr>Wireless Networking</vt:lpstr>
      <vt:lpstr>PowerPoint Presentation</vt:lpstr>
      <vt:lpstr>Course homepage and webcast of lectures</vt:lpstr>
      <vt:lpstr>Assignment 1</vt:lpstr>
      <vt:lpstr>PowerPoint Presentation</vt:lpstr>
      <vt:lpstr>Learning Objective for Today’s Lecture</vt:lpstr>
      <vt:lpstr>PowerPoint Presentation</vt:lpstr>
      <vt:lpstr>Sensing, Computing and Wireless Communication</vt:lpstr>
      <vt:lpstr>Heart of IoT devices: What is a microcontroller?</vt:lpstr>
      <vt:lpstr>Operating system for the IoT platforms </vt:lpstr>
      <vt:lpstr>Contiki OS: History and real-world usage</vt:lpstr>
      <vt:lpstr>Electromagnetic waves and spectrum</vt:lpstr>
      <vt:lpstr>Characterization of radio waves</vt:lpstr>
      <vt:lpstr>How are radio waves modulated with information </vt:lpstr>
      <vt:lpstr>Learning Objective for Today’s Lecture</vt:lpstr>
      <vt:lpstr>Estimating received signal strength and communication range: Friis propagation equation</vt:lpstr>
      <vt:lpstr>Attenuation and Gain: Decibel (dB) unit</vt:lpstr>
      <vt:lpstr>Operations in decibel (dB) examples</vt:lpstr>
      <vt:lpstr>Operations in decibel (dB) examples</vt:lpstr>
      <vt:lpstr>Unit of power of a signal: dBm (decibel milliwatt)</vt:lpstr>
      <vt:lpstr>Four major components of IoT device</vt:lpstr>
      <vt:lpstr>Four major components of IoT device</vt:lpstr>
      <vt:lpstr>Learning Objective for Today’s Lecture</vt:lpstr>
      <vt:lpstr>PowerPoint Presentation</vt:lpstr>
      <vt:lpstr>Definitions: What are actuator?</vt:lpstr>
      <vt:lpstr>Light emitting diodes (LEDs)</vt:lpstr>
      <vt:lpstr>RGB LEDs</vt:lpstr>
      <vt:lpstr>Actuators on Sensor Tags? </vt:lpstr>
      <vt:lpstr>Definitions: What are sensors?</vt:lpstr>
      <vt:lpstr>Actuation is energy expensive (with respect to sensing)</vt:lpstr>
      <vt:lpstr>Modern cars are all software and sensors</vt:lpstr>
      <vt:lpstr>Modern cars are all software and sensors</vt:lpstr>
      <vt:lpstr>Sensors and actuators are an integral part of most consumer electronic devices</vt:lpstr>
      <vt:lpstr>Learning Objective for Today’s Lecture</vt:lpstr>
      <vt:lpstr>Different forms of sensing: Active vs Passive</vt:lpstr>
      <vt:lpstr>Different forms of sensing: Active vs Passive</vt:lpstr>
      <vt:lpstr>Active sensing: Flash photography</vt:lpstr>
      <vt:lpstr>Active sensing: Ultrasound sensor</vt:lpstr>
      <vt:lpstr>Active sensing: Your smart vaccum cleaner use?</vt:lpstr>
      <vt:lpstr>Active sensing: LIDAR</vt:lpstr>
      <vt:lpstr>LIDAR (Light Detection and Ranging)</vt:lpstr>
      <vt:lpstr>Learning Objective for Today’s Lecture</vt:lpstr>
      <vt:lpstr>PowerPoint Presentation</vt:lpstr>
      <vt:lpstr>Sensors transform physical phenomenon into an electric signal</vt:lpstr>
      <vt:lpstr>One of the major sensor type: Resistive</vt:lpstr>
      <vt:lpstr>Electronics basics: Voltage dividers</vt:lpstr>
      <vt:lpstr>How do we measure a resistive sensor?</vt:lpstr>
      <vt:lpstr>Example: Resistive temperature sensors</vt:lpstr>
      <vt:lpstr>Other temperature sensor: Thermocouple</vt:lpstr>
      <vt:lpstr>Other temperature sensor: Thermostat</vt:lpstr>
      <vt:lpstr>Sensors in factories are becoming battery-free</vt:lpstr>
      <vt:lpstr>Motion sensing: acceleration</vt:lpstr>
      <vt:lpstr>Generating voltage via piezoelectric effect</vt:lpstr>
      <vt:lpstr>Motion sensing: Microelectromechanical Systems (MEMS)</vt:lpstr>
      <vt:lpstr>Motion sensing: accelerometers</vt:lpstr>
      <vt:lpstr>Motion sensing: Gyroscopes</vt:lpstr>
      <vt:lpstr>Motion sensors are an integral part of factories</vt:lpstr>
      <vt:lpstr>Other sensors: magnetic field (magnetometer)</vt:lpstr>
      <vt:lpstr>Passive Infrared (PIR) sensor</vt:lpstr>
      <vt:lpstr>PIR sensors come in digital and analog forms</vt:lpstr>
      <vt:lpstr>We use PIR sensors in our day-to-day life</vt:lpstr>
      <vt:lpstr>Even more types of sensors</vt:lpstr>
      <vt:lpstr>Once you get a sensor signal, what do you do with this signal?</vt:lpstr>
      <vt:lpstr>Analog signals are converted to digital signals</vt:lpstr>
      <vt:lpstr>Sensing Reading and Processing</vt:lpstr>
      <vt:lpstr>Affine sensor model (for linear sensors)</vt:lpstr>
      <vt:lpstr>Motion sensing: Inertial measurement unit (IMU)</vt:lpstr>
      <vt:lpstr>PowerPoint Presentation</vt:lpstr>
      <vt:lpstr>How do we measure light? </vt:lpstr>
      <vt:lpstr>Light sensing: Resistive (Photocell)</vt:lpstr>
      <vt:lpstr>Light sensing: Photodiodes</vt:lpstr>
      <vt:lpstr>Light sensing: LEDs?</vt:lpstr>
      <vt:lpstr>Light sensing mechanisms are energy expensive</vt:lpstr>
      <vt:lpstr>Battery-free Visible Light Sensing</vt:lpstr>
      <vt:lpstr>Solar cell for passive Visible Light Sensing</vt:lpstr>
      <vt:lpstr>Selecting solar cell for visible light sensing</vt:lpstr>
      <vt:lpstr>Digitizing light signals at µWs of power</vt:lpstr>
      <vt:lpstr>PowerPoint Presentation</vt:lpstr>
      <vt:lpstr>Demo – Gesture recognition </vt:lpstr>
      <vt:lpstr>Learning Objective for Today’s Lecture</vt:lpstr>
      <vt:lpstr>PowerPoint Presentation</vt:lpstr>
      <vt:lpstr>Sensing Reading and Processing</vt:lpstr>
      <vt:lpstr>Sensors on SensorTag (CC2650)</vt:lpstr>
      <vt:lpstr>Sensors  on SensorTag (CC2650)</vt:lpstr>
      <vt:lpstr>Sensors  on SensorTag (CC2650)</vt:lpstr>
      <vt:lpstr>Sensors  on SensorTag (CC2650)</vt:lpstr>
      <vt:lpstr>Other sensing platforms </vt:lpstr>
      <vt:lpstr>Learning Objective for Today’s Lecture</vt:lpstr>
      <vt:lpstr>Terms/Units (Quick Revision)</vt:lpstr>
      <vt:lpstr>PowerPoint Presentation</vt:lpstr>
      <vt:lpstr>Battery life</vt:lpstr>
      <vt:lpstr>What is the capacity of the battery?</vt:lpstr>
      <vt:lpstr>Expected lifespan of a battery in IoT devices?</vt:lpstr>
      <vt:lpstr>What is the expected lifespan of a battery?</vt:lpstr>
      <vt:lpstr>PowerPoint Presentation</vt:lpstr>
      <vt:lpstr>PowerPoint Presentation</vt:lpstr>
      <vt:lpstr>PowerPoint Presentation</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1135</cp:revision>
  <dcterms:created xsi:type="dcterms:W3CDTF">2020-02-17T19:00:36Z</dcterms:created>
  <dcterms:modified xsi:type="dcterms:W3CDTF">2023-01-31T09:36:41Z</dcterms:modified>
</cp:coreProperties>
</file>